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16"/>
    <p:sldMasterId id="2147483654" r:id="rId117"/>
    <p:sldMasterId id="2147483657" r:id="rId118"/>
  </p:sldMasterIdLst>
  <p:notesMasterIdLst>
    <p:notesMasterId r:id="rId185"/>
  </p:notesMasterIdLst>
  <p:sldIdLst>
    <p:sldId id="437" r:id="rId119"/>
    <p:sldId id="421" r:id="rId120"/>
    <p:sldId id="422" r:id="rId121"/>
    <p:sldId id="259" r:id="rId122"/>
    <p:sldId id="263" r:id="rId123"/>
    <p:sldId id="264" r:id="rId124"/>
    <p:sldId id="266" r:id="rId125"/>
    <p:sldId id="267" r:id="rId126"/>
    <p:sldId id="268" r:id="rId127"/>
    <p:sldId id="274" r:id="rId128"/>
    <p:sldId id="275" r:id="rId129"/>
    <p:sldId id="277" r:id="rId130"/>
    <p:sldId id="423" r:id="rId131"/>
    <p:sldId id="278" r:id="rId132"/>
    <p:sldId id="285" r:id="rId133"/>
    <p:sldId id="290" r:id="rId134"/>
    <p:sldId id="299" r:id="rId135"/>
    <p:sldId id="438" r:id="rId136"/>
    <p:sldId id="302" r:id="rId137"/>
    <p:sldId id="305" r:id="rId138"/>
    <p:sldId id="306" r:id="rId139"/>
    <p:sldId id="307" r:id="rId140"/>
    <p:sldId id="309" r:id="rId141"/>
    <p:sldId id="311" r:id="rId142"/>
    <p:sldId id="424" r:id="rId143"/>
    <p:sldId id="315" r:id="rId144"/>
    <p:sldId id="425" r:id="rId145"/>
    <p:sldId id="324" r:id="rId146"/>
    <p:sldId id="327" r:id="rId147"/>
    <p:sldId id="426" r:id="rId148"/>
    <p:sldId id="284" r:id="rId149"/>
    <p:sldId id="286" r:id="rId150"/>
    <p:sldId id="287" r:id="rId151"/>
    <p:sldId id="289" r:id="rId152"/>
    <p:sldId id="333" r:id="rId153"/>
    <p:sldId id="294" r:id="rId154"/>
    <p:sldId id="296" r:id="rId155"/>
    <p:sldId id="439" r:id="rId156"/>
    <p:sldId id="440" r:id="rId157"/>
    <p:sldId id="428" r:id="rId158"/>
    <p:sldId id="427" r:id="rId159"/>
    <p:sldId id="364" r:id="rId160"/>
    <p:sldId id="367" r:id="rId161"/>
    <p:sldId id="368" r:id="rId162"/>
    <p:sldId id="370" r:id="rId163"/>
    <p:sldId id="373" r:id="rId164"/>
    <p:sldId id="375" r:id="rId165"/>
    <p:sldId id="379" r:id="rId166"/>
    <p:sldId id="381" r:id="rId167"/>
    <p:sldId id="382" r:id="rId168"/>
    <p:sldId id="384" r:id="rId169"/>
    <p:sldId id="430" r:id="rId170"/>
    <p:sldId id="441" r:id="rId171"/>
    <p:sldId id="390" r:id="rId172"/>
    <p:sldId id="393" r:id="rId173"/>
    <p:sldId id="442" r:id="rId174"/>
    <p:sldId id="443" r:id="rId175"/>
    <p:sldId id="399" r:id="rId176"/>
    <p:sldId id="400" r:id="rId177"/>
    <p:sldId id="431" r:id="rId178"/>
    <p:sldId id="444" r:id="rId179"/>
    <p:sldId id="408" r:id="rId180"/>
    <p:sldId id="413" r:id="rId181"/>
    <p:sldId id="414" r:id="rId182"/>
    <p:sldId id="351" r:id="rId183"/>
    <p:sldId id="354" r:id="rId184"/>
  </p:sldIdLst>
  <p:sldSz cx="12168188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142" autoAdjust="0"/>
  </p:normalViewPr>
  <p:slideViewPr>
    <p:cSldViewPr showGuides="1">
      <p:cViewPr>
        <p:scale>
          <a:sx n="80" d="100"/>
          <a:sy n="80" d="100"/>
        </p:scale>
        <p:origin x="984" y="750"/>
      </p:cViewPr>
      <p:guideLst>
        <p:guide orient="horz" pos="21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2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slide" Target="slides/slide20.xml"/><Relationship Id="rId159" Type="http://schemas.openxmlformats.org/officeDocument/2006/relationships/slide" Target="slides/slide41.xml"/><Relationship Id="rId170" Type="http://schemas.openxmlformats.org/officeDocument/2006/relationships/slide" Target="slides/slide52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slide" Target="slides/slide10.xml"/><Relationship Id="rId149" Type="http://schemas.openxmlformats.org/officeDocument/2006/relationships/slide" Target="slides/slide3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slide" Target="slides/slide42.xml"/><Relationship Id="rId181" Type="http://schemas.openxmlformats.org/officeDocument/2006/relationships/slide" Target="slides/slide63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slideMaster" Target="slideMasters/slideMaster3.xml"/><Relationship Id="rId139" Type="http://schemas.openxmlformats.org/officeDocument/2006/relationships/slide" Target="slides/slide21.xml"/><Relationship Id="rId85" Type="http://schemas.openxmlformats.org/officeDocument/2006/relationships/customXml" Target="../customXml/item85.xml"/><Relationship Id="rId150" Type="http://schemas.openxmlformats.org/officeDocument/2006/relationships/slide" Target="slides/slide32.xml"/><Relationship Id="rId171" Type="http://schemas.openxmlformats.org/officeDocument/2006/relationships/slide" Target="slides/slide53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slide" Target="slides/slide11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slide" Target="slides/slide22.xml"/><Relationship Id="rId161" Type="http://schemas.openxmlformats.org/officeDocument/2006/relationships/slide" Target="slides/slide43.xml"/><Relationship Id="rId182" Type="http://schemas.openxmlformats.org/officeDocument/2006/relationships/slide" Target="slides/slide64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119" Type="http://schemas.openxmlformats.org/officeDocument/2006/relationships/slide" Target="slides/slide1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slide" Target="slides/slide12.xml"/><Relationship Id="rId151" Type="http://schemas.openxmlformats.org/officeDocument/2006/relationships/slide" Target="slides/slide33.xml"/><Relationship Id="rId172" Type="http://schemas.openxmlformats.org/officeDocument/2006/relationships/slide" Target="slides/slide54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" Target="slides/slide2.xml"/><Relationship Id="rId125" Type="http://schemas.openxmlformats.org/officeDocument/2006/relationships/slide" Target="slides/slide7.xml"/><Relationship Id="rId141" Type="http://schemas.openxmlformats.org/officeDocument/2006/relationships/slide" Target="slides/slide23.xml"/><Relationship Id="rId146" Type="http://schemas.openxmlformats.org/officeDocument/2006/relationships/slide" Target="slides/slide28.xml"/><Relationship Id="rId167" Type="http://schemas.openxmlformats.org/officeDocument/2006/relationships/slide" Target="slides/slide49.xml"/><Relationship Id="rId188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44.xml"/><Relationship Id="rId183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slide" Target="slides/slide13.xml"/><Relationship Id="rId136" Type="http://schemas.openxmlformats.org/officeDocument/2006/relationships/slide" Target="slides/slide18.xml"/><Relationship Id="rId157" Type="http://schemas.openxmlformats.org/officeDocument/2006/relationships/slide" Target="slides/slide39.xml"/><Relationship Id="rId178" Type="http://schemas.openxmlformats.org/officeDocument/2006/relationships/slide" Target="slides/slide60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34.xml"/><Relationship Id="rId173" Type="http://schemas.openxmlformats.org/officeDocument/2006/relationships/slide" Target="slides/slide5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slide" Target="slides/slide8.xml"/><Relationship Id="rId147" Type="http://schemas.openxmlformats.org/officeDocument/2006/relationships/slide" Target="slides/slide29.xml"/><Relationship Id="rId168" Type="http://schemas.openxmlformats.org/officeDocument/2006/relationships/slide" Target="slides/slide50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3.xml"/><Relationship Id="rId142" Type="http://schemas.openxmlformats.org/officeDocument/2006/relationships/slide" Target="slides/slide24.xml"/><Relationship Id="rId163" Type="http://schemas.openxmlformats.org/officeDocument/2006/relationships/slide" Target="slides/slide45.xml"/><Relationship Id="rId184" Type="http://schemas.openxmlformats.org/officeDocument/2006/relationships/slide" Target="slides/slide66.xml"/><Relationship Id="rId18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Master" Target="slideMasters/slideMaster1.xml"/><Relationship Id="rId137" Type="http://schemas.openxmlformats.org/officeDocument/2006/relationships/slide" Target="slides/slide19.xml"/><Relationship Id="rId158" Type="http://schemas.openxmlformats.org/officeDocument/2006/relationships/slide" Target="slides/slide40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slide" Target="slides/slide14.xml"/><Relationship Id="rId153" Type="http://schemas.openxmlformats.org/officeDocument/2006/relationships/slide" Target="slides/slide35.xml"/><Relationship Id="rId174" Type="http://schemas.openxmlformats.org/officeDocument/2006/relationships/slide" Target="slides/slide56.xml"/><Relationship Id="rId179" Type="http://schemas.openxmlformats.org/officeDocument/2006/relationships/slide" Target="slides/slide6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slide" Target="slides/slide9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4.xml"/><Relationship Id="rId143" Type="http://schemas.openxmlformats.org/officeDocument/2006/relationships/slide" Target="slides/slide25.xml"/><Relationship Id="rId148" Type="http://schemas.openxmlformats.org/officeDocument/2006/relationships/slide" Target="slides/slide30.xml"/><Relationship Id="rId164" Type="http://schemas.openxmlformats.org/officeDocument/2006/relationships/slide" Target="slides/slide46.xml"/><Relationship Id="rId169" Type="http://schemas.openxmlformats.org/officeDocument/2006/relationships/slide" Target="slides/slide51.xml"/><Relationship Id="rId185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slide" Target="slides/slide62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slide" Target="slides/slide15.xml"/><Relationship Id="rId154" Type="http://schemas.openxmlformats.org/officeDocument/2006/relationships/slide" Target="slides/slide36.xml"/><Relationship Id="rId175" Type="http://schemas.openxmlformats.org/officeDocument/2006/relationships/slide" Target="slides/slide57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5.xml"/><Relationship Id="rId144" Type="http://schemas.openxmlformats.org/officeDocument/2006/relationships/slide" Target="slides/slide26.xml"/><Relationship Id="rId90" Type="http://schemas.openxmlformats.org/officeDocument/2006/relationships/customXml" Target="../customXml/item90.xml"/><Relationship Id="rId165" Type="http://schemas.openxmlformats.org/officeDocument/2006/relationships/slide" Target="slides/slide47.xml"/><Relationship Id="rId186" Type="http://schemas.openxmlformats.org/officeDocument/2006/relationships/presProps" Target="presProp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slide" Target="slides/slide16.xml"/><Relationship Id="rId80" Type="http://schemas.openxmlformats.org/officeDocument/2006/relationships/customXml" Target="../customXml/item80.xml"/><Relationship Id="rId155" Type="http://schemas.openxmlformats.org/officeDocument/2006/relationships/slide" Target="slides/slide37.xml"/><Relationship Id="rId176" Type="http://schemas.openxmlformats.org/officeDocument/2006/relationships/slide" Target="slides/slide58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slide" Target="slides/slide6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slide" Target="slides/slide27.xml"/><Relationship Id="rId166" Type="http://schemas.openxmlformats.org/officeDocument/2006/relationships/slide" Target="slides/slide48.xml"/><Relationship Id="rId187" Type="http://schemas.openxmlformats.org/officeDocument/2006/relationships/viewProps" Target="viewProps.xml"/><Relationship Id="rId1" Type="http://schemas.openxmlformats.org/officeDocument/2006/relationships/customXml" Target="../customXml/item1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slide" Target="slides/slide17.xml"/><Relationship Id="rId156" Type="http://schemas.openxmlformats.org/officeDocument/2006/relationships/slide" Target="slides/slide38.xml"/><Relationship Id="rId177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467DB-1C9E-97A9-840C-5253EAB75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6F6519C1-FF0D-446A-7854-60D60CBB5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7056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4DC03-04DF-13E4-0F2C-92967AD6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866C4886-2F4E-F088-60A8-E5B589446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4222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C33D2-6AAD-8C18-C60D-5C24AF2C9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FF0545D5-124F-7A16-D1EA-CAA1872B9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8233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8604E-B31C-39AA-0B02-B97864540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1A9AE3EB-900C-5B08-3FDE-C9725411B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59607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A585B-348C-28E5-1998-07B11A195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CD56D614-E2EE-DDCF-7EFD-D1F6FD399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455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A9AE-DFF2-479B-AF37-FAA367F55B3D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35AA-09F9-4C1A-89F2-CB34E0111C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44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" Target="../slides/slide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"/>
            <a:ext cx="12168188" cy="395878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1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0" tIns="45614" rIns="91230" bIns="45614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40876" y="6268995"/>
            <a:ext cx="1178623" cy="337692"/>
          </a:xfrm>
          <a:prstGeom prst="rect">
            <a:avLst/>
          </a:prstGeom>
          <a:noFill/>
        </p:spPr>
        <p:txBody>
          <a:bodyPr wrap="square" lIns="91230" tIns="45614" rIns="91230" bIns="45614">
            <a:spAutoFit/>
          </a:bodyPr>
          <a:lstStyle/>
          <a:p>
            <a:pPr algn="ctr"/>
            <a:r>
              <a:rPr lang="zh-CN" altLang="en-US" sz="1600" baseline="0" dirty="0">
                <a:solidFill>
                  <a:srgbClr val="DE0000"/>
                </a:solidFill>
                <a:hlinkClick r:id="rId6" action="ppaction://hlinksldjump"/>
              </a:rPr>
              <a:t>返回目录</a:t>
            </a:r>
            <a:endParaRPr lang="zh-CN" altLang="en-US" sz="1600" baseline="0" dirty="0">
              <a:solidFill>
                <a:srgbClr val="D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0" r:id="rId3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1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09" rIns="91221" bIns="4560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2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1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30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12" Type="http://schemas.openxmlformats.org/officeDocument/2006/relationships/slide" Target="slide25.xml"/><Relationship Id="rId2" Type="http://schemas.openxmlformats.org/officeDocument/2006/relationships/slide" Target="slide3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3.xml"/><Relationship Id="rId11" Type="http://schemas.openxmlformats.org/officeDocument/2006/relationships/image" Target="../media/image3.png"/><Relationship Id="rId5" Type="http://schemas.openxmlformats.org/officeDocument/2006/relationships/slide" Target="slide7.xml"/><Relationship Id="rId15" Type="http://schemas.openxmlformats.org/officeDocument/2006/relationships/slide" Target="slide52.xml"/><Relationship Id="rId10" Type="http://schemas.openxmlformats.org/officeDocument/2006/relationships/slide" Target="slide22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57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17.bin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60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5.wmf"/><Relationship Id="rId22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69.wmf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7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81.wmf"/><Relationship Id="rId26" Type="http://schemas.openxmlformats.org/officeDocument/2006/relationships/image" Target="../media/image85.wmf"/><Relationship Id="rId3" Type="http://schemas.openxmlformats.org/officeDocument/2006/relationships/image" Target="../media/image72.jpeg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29" Type="http://schemas.openxmlformats.org/officeDocument/2006/relationships/oleObject" Target="../embeddings/oleObject39.bin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84.wm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86.wmf"/><Relationship Id="rId10" Type="http://schemas.openxmlformats.org/officeDocument/2006/relationships/image" Target="../media/image77.jpeg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73.jpeg"/><Relationship Id="rId9" Type="http://schemas.openxmlformats.org/officeDocument/2006/relationships/image" Target="../media/image76.jpeg"/><Relationship Id="rId14" Type="http://schemas.openxmlformats.org/officeDocument/2006/relationships/image" Target="../media/image79.wmf"/><Relationship Id="rId22" Type="http://schemas.openxmlformats.org/officeDocument/2006/relationships/image" Target="../media/image83.w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8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88.jpeg"/><Relationship Id="rId7" Type="http://schemas.openxmlformats.org/officeDocument/2006/relationships/image" Target="../media/image9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91.wmf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wmf"/><Relationship Id="rId18" Type="http://schemas.openxmlformats.org/officeDocument/2006/relationships/oleObject" Target="../embeddings/oleObject49.bin"/><Relationship Id="rId26" Type="http://schemas.openxmlformats.org/officeDocument/2006/relationships/oleObject" Target="../embeddings/oleObject53.bin"/><Relationship Id="rId39" Type="http://schemas.openxmlformats.org/officeDocument/2006/relationships/image" Target="../media/image111.wmf"/><Relationship Id="rId21" Type="http://schemas.openxmlformats.org/officeDocument/2006/relationships/image" Target="../media/image102.wmf"/><Relationship Id="rId34" Type="http://schemas.openxmlformats.org/officeDocument/2006/relationships/oleObject" Target="../embeddings/oleObject57.bin"/><Relationship Id="rId42" Type="http://schemas.openxmlformats.org/officeDocument/2006/relationships/oleObject" Target="../embeddings/oleObject61.bin"/><Relationship Id="rId7" Type="http://schemas.openxmlformats.org/officeDocument/2006/relationships/image" Target="../media/image95.wmf"/><Relationship Id="rId2" Type="http://schemas.openxmlformats.org/officeDocument/2006/relationships/notesSlide" Target="../notesSlides/notesSlide31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29" Type="http://schemas.openxmlformats.org/officeDocument/2006/relationships/image" Target="../media/image106.wmf"/><Relationship Id="rId41" Type="http://schemas.openxmlformats.org/officeDocument/2006/relationships/image" Target="../media/image112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97.wmf"/><Relationship Id="rId24" Type="http://schemas.openxmlformats.org/officeDocument/2006/relationships/oleObject" Target="../embeddings/oleObject52.bin"/><Relationship Id="rId32" Type="http://schemas.openxmlformats.org/officeDocument/2006/relationships/oleObject" Target="../embeddings/oleObject56.bin"/><Relationship Id="rId37" Type="http://schemas.openxmlformats.org/officeDocument/2006/relationships/image" Target="../media/image110.wmf"/><Relationship Id="rId40" Type="http://schemas.openxmlformats.org/officeDocument/2006/relationships/oleObject" Target="../embeddings/oleObject60.bin"/><Relationship Id="rId5" Type="http://schemas.openxmlformats.org/officeDocument/2006/relationships/image" Target="../media/image94.jpeg"/><Relationship Id="rId15" Type="http://schemas.openxmlformats.org/officeDocument/2006/relationships/image" Target="../media/image99.wmf"/><Relationship Id="rId23" Type="http://schemas.openxmlformats.org/officeDocument/2006/relationships/image" Target="../media/image103.wmf"/><Relationship Id="rId28" Type="http://schemas.openxmlformats.org/officeDocument/2006/relationships/oleObject" Target="../embeddings/oleObject54.bin"/><Relationship Id="rId36" Type="http://schemas.openxmlformats.org/officeDocument/2006/relationships/oleObject" Target="../embeddings/oleObject58.bin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101.wmf"/><Relationship Id="rId31" Type="http://schemas.openxmlformats.org/officeDocument/2006/relationships/image" Target="../media/image107.wmf"/><Relationship Id="rId4" Type="http://schemas.openxmlformats.org/officeDocument/2006/relationships/image" Target="../media/image93.jpeg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1.bin"/><Relationship Id="rId27" Type="http://schemas.openxmlformats.org/officeDocument/2006/relationships/image" Target="../media/image105.wmf"/><Relationship Id="rId30" Type="http://schemas.openxmlformats.org/officeDocument/2006/relationships/oleObject" Target="../embeddings/oleObject55.bin"/><Relationship Id="rId35" Type="http://schemas.openxmlformats.org/officeDocument/2006/relationships/image" Target="../media/image109.wmf"/><Relationship Id="rId43" Type="http://schemas.openxmlformats.org/officeDocument/2006/relationships/image" Target="../media/image113.wmf"/><Relationship Id="rId8" Type="http://schemas.openxmlformats.org/officeDocument/2006/relationships/oleObject" Target="../embeddings/oleObject44.bin"/><Relationship Id="rId3" Type="http://schemas.openxmlformats.org/officeDocument/2006/relationships/image" Target="../media/image92.jpeg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100.wmf"/><Relationship Id="rId25" Type="http://schemas.openxmlformats.org/officeDocument/2006/relationships/image" Target="../media/image104.wmf"/><Relationship Id="rId33" Type="http://schemas.openxmlformats.org/officeDocument/2006/relationships/image" Target="../media/image108.wmf"/><Relationship Id="rId38" Type="http://schemas.openxmlformats.org/officeDocument/2006/relationships/oleObject" Target="../embeddings/oleObject5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84.wmf"/><Relationship Id="rId26" Type="http://schemas.openxmlformats.org/officeDocument/2006/relationships/image" Target="../media/image119.emf"/><Relationship Id="rId3" Type="http://schemas.openxmlformats.org/officeDocument/2006/relationships/oleObject" Target="../embeddings/oleObject28.bin"/><Relationship Id="rId21" Type="http://schemas.openxmlformats.org/officeDocument/2006/relationships/image" Target="../media/image115.jpe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63.bin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83.wmf"/><Relationship Id="rId20" Type="http://schemas.openxmlformats.org/officeDocument/2006/relationships/image" Target="../media/image85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118.jpeg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5.bin"/><Relationship Id="rId23" Type="http://schemas.openxmlformats.org/officeDocument/2006/relationships/image" Target="../media/image117.jpeg"/><Relationship Id="rId28" Type="http://schemas.openxmlformats.org/officeDocument/2006/relationships/image" Target="../media/image120.emf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114.wmf"/><Relationship Id="rId22" Type="http://schemas.openxmlformats.org/officeDocument/2006/relationships/image" Target="../media/image116.jpeg"/><Relationship Id="rId27" Type="http://schemas.openxmlformats.org/officeDocument/2006/relationships/oleObject" Target="../embeddings/oleObject6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126.wmf"/><Relationship Id="rId18" Type="http://schemas.openxmlformats.org/officeDocument/2006/relationships/oleObject" Target="../embeddings/oleObject72.bin"/><Relationship Id="rId3" Type="http://schemas.openxmlformats.org/officeDocument/2006/relationships/image" Target="../media/image121.jpeg"/><Relationship Id="rId21" Type="http://schemas.openxmlformats.org/officeDocument/2006/relationships/image" Target="../media/image130.wmf"/><Relationship Id="rId7" Type="http://schemas.openxmlformats.org/officeDocument/2006/relationships/image" Target="../media/image123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128.wmf"/><Relationship Id="rId2" Type="http://schemas.openxmlformats.org/officeDocument/2006/relationships/notesSlide" Target="../notesSlides/notesSlide33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125.wmf"/><Relationship Id="rId5" Type="http://schemas.openxmlformats.org/officeDocument/2006/relationships/image" Target="../media/image122.wmf"/><Relationship Id="rId15" Type="http://schemas.openxmlformats.org/officeDocument/2006/relationships/image" Target="../media/image127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129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124.wmf"/><Relationship Id="rId14" Type="http://schemas.openxmlformats.org/officeDocument/2006/relationships/oleObject" Target="../embeddings/oleObject7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8.bin"/><Relationship Id="rId18" Type="http://schemas.openxmlformats.org/officeDocument/2006/relationships/oleObject" Target="../embeddings/oleObject80.bin"/><Relationship Id="rId26" Type="http://schemas.openxmlformats.org/officeDocument/2006/relationships/oleObject" Target="../embeddings/oleObject84.bin"/><Relationship Id="rId39" Type="http://schemas.openxmlformats.org/officeDocument/2006/relationships/image" Target="../media/image150.wmf"/><Relationship Id="rId21" Type="http://schemas.openxmlformats.org/officeDocument/2006/relationships/image" Target="../media/image141.wmf"/><Relationship Id="rId34" Type="http://schemas.openxmlformats.org/officeDocument/2006/relationships/oleObject" Target="../embeddings/oleObject88.bin"/><Relationship Id="rId42" Type="http://schemas.openxmlformats.org/officeDocument/2006/relationships/oleObject" Target="../embeddings/oleObject92.bin"/><Relationship Id="rId7" Type="http://schemas.openxmlformats.org/officeDocument/2006/relationships/oleObject" Target="../embeddings/oleObject75.bin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38.wmf"/><Relationship Id="rId20" Type="http://schemas.openxmlformats.org/officeDocument/2006/relationships/oleObject" Target="../embeddings/oleObject81.bin"/><Relationship Id="rId29" Type="http://schemas.openxmlformats.org/officeDocument/2006/relationships/image" Target="../media/image145.wmf"/><Relationship Id="rId41" Type="http://schemas.openxmlformats.org/officeDocument/2006/relationships/image" Target="../media/image151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77.bin"/><Relationship Id="rId24" Type="http://schemas.openxmlformats.org/officeDocument/2006/relationships/oleObject" Target="../embeddings/oleObject83.bin"/><Relationship Id="rId32" Type="http://schemas.openxmlformats.org/officeDocument/2006/relationships/oleObject" Target="../embeddings/oleObject87.bin"/><Relationship Id="rId37" Type="http://schemas.openxmlformats.org/officeDocument/2006/relationships/image" Target="../media/image149.wmf"/><Relationship Id="rId40" Type="http://schemas.openxmlformats.org/officeDocument/2006/relationships/oleObject" Target="../embeddings/oleObject91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23" Type="http://schemas.openxmlformats.org/officeDocument/2006/relationships/image" Target="../media/image142.wmf"/><Relationship Id="rId28" Type="http://schemas.openxmlformats.org/officeDocument/2006/relationships/oleObject" Target="../embeddings/oleObject85.bin"/><Relationship Id="rId36" Type="http://schemas.openxmlformats.org/officeDocument/2006/relationships/oleObject" Target="../embeddings/oleObject89.bin"/><Relationship Id="rId10" Type="http://schemas.openxmlformats.org/officeDocument/2006/relationships/image" Target="../media/image135.wmf"/><Relationship Id="rId19" Type="http://schemas.openxmlformats.org/officeDocument/2006/relationships/image" Target="../media/image140.wmf"/><Relationship Id="rId31" Type="http://schemas.openxmlformats.org/officeDocument/2006/relationships/image" Target="../media/image146.wmf"/><Relationship Id="rId4" Type="http://schemas.openxmlformats.org/officeDocument/2006/relationships/image" Target="../media/image132.jpeg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137.wmf"/><Relationship Id="rId22" Type="http://schemas.openxmlformats.org/officeDocument/2006/relationships/oleObject" Target="../embeddings/oleObject82.bin"/><Relationship Id="rId27" Type="http://schemas.openxmlformats.org/officeDocument/2006/relationships/image" Target="../media/image144.wmf"/><Relationship Id="rId30" Type="http://schemas.openxmlformats.org/officeDocument/2006/relationships/oleObject" Target="../embeddings/oleObject86.bin"/><Relationship Id="rId35" Type="http://schemas.openxmlformats.org/officeDocument/2006/relationships/image" Target="../media/image148.wmf"/><Relationship Id="rId43" Type="http://schemas.openxmlformats.org/officeDocument/2006/relationships/image" Target="../media/image152.wmf"/><Relationship Id="rId8" Type="http://schemas.openxmlformats.org/officeDocument/2006/relationships/image" Target="../media/image134.wmf"/><Relationship Id="rId3" Type="http://schemas.openxmlformats.org/officeDocument/2006/relationships/image" Target="../media/image131.jpeg"/><Relationship Id="rId12" Type="http://schemas.openxmlformats.org/officeDocument/2006/relationships/image" Target="../media/image136.wmf"/><Relationship Id="rId17" Type="http://schemas.openxmlformats.org/officeDocument/2006/relationships/image" Target="../media/image139.jpeg"/><Relationship Id="rId25" Type="http://schemas.openxmlformats.org/officeDocument/2006/relationships/image" Target="../media/image143.wmf"/><Relationship Id="rId33" Type="http://schemas.openxmlformats.org/officeDocument/2006/relationships/image" Target="../media/image147.wmf"/><Relationship Id="rId38" Type="http://schemas.openxmlformats.org/officeDocument/2006/relationships/oleObject" Target="../embeddings/oleObject9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image" Target="../media/image153.jpeg"/><Relationship Id="rId7" Type="http://schemas.openxmlformats.org/officeDocument/2006/relationships/image" Target="../media/image15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157.wmf"/><Relationship Id="rId5" Type="http://schemas.openxmlformats.org/officeDocument/2006/relationships/image" Target="../media/image154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15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65.wmf"/><Relationship Id="rId3" Type="http://schemas.openxmlformats.org/officeDocument/2006/relationships/oleObject" Target="../embeddings/oleObject97.bin"/><Relationship Id="rId21" Type="http://schemas.openxmlformats.org/officeDocument/2006/relationships/image" Target="../media/image153.jpeg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62.wmf"/><Relationship Id="rId17" Type="http://schemas.openxmlformats.org/officeDocument/2006/relationships/oleObject" Target="../embeddings/oleObject104.bin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164.wmf"/><Relationship Id="rId20" Type="http://schemas.openxmlformats.org/officeDocument/2006/relationships/image" Target="../media/image166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9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10" Type="http://schemas.openxmlformats.org/officeDocument/2006/relationships/image" Target="../media/image161.wmf"/><Relationship Id="rId19" Type="http://schemas.openxmlformats.org/officeDocument/2006/relationships/oleObject" Target="../embeddings/oleObject105.bin"/><Relationship Id="rId4" Type="http://schemas.openxmlformats.org/officeDocument/2006/relationships/image" Target="../media/image158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63.wmf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74.wmf"/><Relationship Id="rId26" Type="http://schemas.openxmlformats.org/officeDocument/2006/relationships/image" Target="../media/image178.wmf"/><Relationship Id="rId3" Type="http://schemas.openxmlformats.org/officeDocument/2006/relationships/oleObject" Target="../embeddings/oleObject106.bin"/><Relationship Id="rId21" Type="http://schemas.openxmlformats.org/officeDocument/2006/relationships/oleObject" Target="../embeddings/oleObject115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71.wmf"/><Relationship Id="rId17" Type="http://schemas.openxmlformats.org/officeDocument/2006/relationships/oleObject" Target="../embeddings/oleObject113.bin"/><Relationship Id="rId25" Type="http://schemas.openxmlformats.org/officeDocument/2006/relationships/oleObject" Target="../embeddings/oleObject117.bin"/><Relationship Id="rId33" Type="http://schemas.openxmlformats.org/officeDocument/2006/relationships/image" Target="../media/image153.jpe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173.wmf"/><Relationship Id="rId20" Type="http://schemas.openxmlformats.org/officeDocument/2006/relationships/image" Target="../media/image175.wmf"/><Relationship Id="rId29" Type="http://schemas.openxmlformats.org/officeDocument/2006/relationships/oleObject" Target="../embeddings/oleObject119.bin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110.bin"/><Relationship Id="rId24" Type="http://schemas.openxmlformats.org/officeDocument/2006/relationships/image" Target="../media/image177.wmf"/><Relationship Id="rId32" Type="http://schemas.openxmlformats.org/officeDocument/2006/relationships/image" Target="../media/image181.wmf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23" Type="http://schemas.openxmlformats.org/officeDocument/2006/relationships/oleObject" Target="../embeddings/oleObject116.bin"/><Relationship Id="rId28" Type="http://schemas.openxmlformats.org/officeDocument/2006/relationships/image" Target="../media/image179.wmf"/><Relationship Id="rId10" Type="http://schemas.openxmlformats.org/officeDocument/2006/relationships/image" Target="../media/image170.wmf"/><Relationship Id="rId19" Type="http://schemas.openxmlformats.org/officeDocument/2006/relationships/oleObject" Target="../embeddings/oleObject114.bin"/><Relationship Id="rId31" Type="http://schemas.openxmlformats.org/officeDocument/2006/relationships/oleObject" Target="../embeddings/oleObject120.bin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72.wmf"/><Relationship Id="rId22" Type="http://schemas.openxmlformats.org/officeDocument/2006/relationships/image" Target="../media/image176.wmf"/><Relationship Id="rId27" Type="http://schemas.openxmlformats.org/officeDocument/2006/relationships/oleObject" Target="../embeddings/oleObject118.bin"/><Relationship Id="rId30" Type="http://schemas.openxmlformats.org/officeDocument/2006/relationships/image" Target="../media/image180.wmf"/><Relationship Id="rId8" Type="http://schemas.openxmlformats.org/officeDocument/2006/relationships/image" Target="../media/image16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13" Type="http://schemas.openxmlformats.org/officeDocument/2006/relationships/image" Target="../media/image188.wmf"/><Relationship Id="rId18" Type="http://schemas.openxmlformats.org/officeDocument/2006/relationships/oleObject" Target="../embeddings/oleObject127.bin"/><Relationship Id="rId3" Type="http://schemas.openxmlformats.org/officeDocument/2006/relationships/image" Target="../media/image182.jpeg"/><Relationship Id="rId21" Type="http://schemas.openxmlformats.org/officeDocument/2006/relationships/image" Target="../media/image192.emf"/><Relationship Id="rId7" Type="http://schemas.openxmlformats.org/officeDocument/2006/relationships/oleObject" Target="../embeddings/oleObject122.bin"/><Relationship Id="rId12" Type="http://schemas.openxmlformats.org/officeDocument/2006/relationships/oleObject" Target="../embeddings/oleObject124.bin"/><Relationship Id="rId17" Type="http://schemas.openxmlformats.org/officeDocument/2006/relationships/image" Target="../media/image190.wmf"/><Relationship Id="rId2" Type="http://schemas.openxmlformats.org/officeDocument/2006/relationships/notesSlide" Target="../notesSlides/notesSlide38.xml"/><Relationship Id="rId16" Type="http://schemas.openxmlformats.org/officeDocument/2006/relationships/oleObject" Target="../embeddings/oleObject126.bin"/><Relationship Id="rId20" Type="http://schemas.openxmlformats.org/officeDocument/2006/relationships/oleObject" Target="../embeddings/oleObject128.bin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4.wmf"/><Relationship Id="rId11" Type="http://schemas.openxmlformats.org/officeDocument/2006/relationships/image" Target="../media/image187.jpeg"/><Relationship Id="rId5" Type="http://schemas.openxmlformats.org/officeDocument/2006/relationships/oleObject" Target="../embeddings/oleObject121.bin"/><Relationship Id="rId15" Type="http://schemas.openxmlformats.org/officeDocument/2006/relationships/image" Target="../media/image189.wmf"/><Relationship Id="rId10" Type="http://schemas.openxmlformats.org/officeDocument/2006/relationships/image" Target="../media/image186.wmf"/><Relationship Id="rId19" Type="http://schemas.openxmlformats.org/officeDocument/2006/relationships/image" Target="../media/image191.wmf"/><Relationship Id="rId4" Type="http://schemas.openxmlformats.org/officeDocument/2006/relationships/image" Target="../media/image183.jpeg"/><Relationship Id="rId9" Type="http://schemas.openxmlformats.org/officeDocument/2006/relationships/oleObject" Target="../embeddings/oleObject123.bin"/><Relationship Id="rId14" Type="http://schemas.openxmlformats.org/officeDocument/2006/relationships/oleObject" Target="../embeddings/oleObject125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9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4.wmf"/><Relationship Id="rId11" Type="http://schemas.openxmlformats.org/officeDocument/2006/relationships/image" Target="../media/image197.jpeg"/><Relationship Id="rId5" Type="http://schemas.openxmlformats.org/officeDocument/2006/relationships/oleObject" Target="../embeddings/oleObject130.bin"/><Relationship Id="rId10" Type="http://schemas.openxmlformats.org/officeDocument/2006/relationships/image" Target="../media/image196.wmf"/><Relationship Id="rId4" Type="http://schemas.openxmlformats.org/officeDocument/2006/relationships/image" Target="../media/image193.wmf"/><Relationship Id="rId9" Type="http://schemas.openxmlformats.org/officeDocument/2006/relationships/oleObject" Target="../embeddings/oleObject13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13" Type="http://schemas.openxmlformats.org/officeDocument/2006/relationships/oleObject" Target="../embeddings/oleObject137.bin"/><Relationship Id="rId18" Type="http://schemas.openxmlformats.org/officeDocument/2006/relationships/oleObject" Target="../embeddings/oleObject139.bin"/><Relationship Id="rId3" Type="http://schemas.openxmlformats.org/officeDocument/2006/relationships/image" Target="../media/image199.jpeg"/><Relationship Id="rId21" Type="http://schemas.openxmlformats.org/officeDocument/2006/relationships/image" Target="../media/image208.wmf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204.wmf"/><Relationship Id="rId17" Type="http://schemas.openxmlformats.org/officeDocument/2006/relationships/image" Target="../media/image139.jpe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206.wmf"/><Relationship Id="rId20" Type="http://schemas.openxmlformats.org/officeDocument/2006/relationships/oleObject" Target="../embeddings/oleObject140.bin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1.w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8.bin"/><Relationship Id="rId23" Type="http://schemas.openxmlformats.org/officeDocument/2006/relationships/image" Target="../media/image209.wmf"/><Relationship Id="rId10" Type="http://schemas.openxmlformats.org/officeDocument/2006/relationships/image" Target="../media/image203.wmf"/><Relationship Id="rId19" Type="http://schemas.openxmlformats.org/officeDocument/2006/relationships/image" Target="../media/image207.wmf"/><Relationship Id="rId4" Type="http://schemas.openxmlformats.org/officeDocument/2006/relationships/image" Target="../media/image200.jpeg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205.wmf"/><Relationship Id="rId22" Type="http://schemas.openxmlformats.org/officeDocument/2006/relationships/oleObject" Target="../embeddings/oleObject14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eg"/><Relationship Id="rId7" Type="http://schemas.openxmlformats.org/officeDocument/2006/relationships/image" Target="../media/image21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211.wmf"/><Relationship Id="rId4" Type="http://schemas.openxmlformats.org/officeDocument/2006/relationships/oleObject" Target="../embeddings/oleObject14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217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4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216.wmf"/><Relationship Id="rId4" Type="http://schemas.openxmlformats.org/officeDocument/2006/relationships/image" Target="../media/image213.wmf"/><Relationship Id="rId9" Type="http://schemas.openxmlformats.org/officeDocument/2006/relationships/oleObject" Target="../embeddings/oleObject14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223.wmf"/><Relationship Id="rId18" Type="http://schemas.openxmlformats.org/officeDocument/2006/relationships/oleObject" Target="../embeddings/oleObject156.bin"/><Relationship Id="rId3" Type="http://schemas.openxmlformats.org/officeDocument/2006/relationships/oleObject" Target="../embeddings/oleObject149.bin"/><Relationship Id="rId21" Type="http://schemas.openxmlformats.org/officeDocument/2006/relationships/image" Target="../media/image227.wmf"/><Relationship Id="rId7" Type="http://schemas.openxmlformats.org/officeDocument/2006/relationships/image" Target="../media/image220.wmf"/><Relationship Id="rId12" Type="http://schemas.openxmlformats.org/officeDocument/2006/relationships/oleObject" Target="../embeddings/oleObject153.bin"/><Relationship Id="rId17" Type="http://schemas.openxmlformats.org/officeDocument/2006/relationships/image" Target="../media/image225.wmf"/><Relationship Id="rId2" Type="http://schemas.openxmlformats.org/officeDocument/2006/relationships/notesSlide" Target="../notesSlides/notesSlide43.xml"/><Relationship Id="rId16" Type="http://schemas.openxmlformats.org/officeDocument/2006/relationships/oleObject" Target="../embeddings/oleObject155.bin"/><Relationship Id="rId20" Type="http://schemas.openxmlformats.org/officeDocument/2006/relationships/oleObject" Target="../embeddings/oleObject157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222.wmf"/><Relationship Id="rId5" Type="http://schemas.openxmlformats.org/officeDocument/2006/relationships/image" Target="../media/image219.jpeg"/><Relationship Id="rId15" Type="http://schemas.openxmlformats.org/officeDocument/2006/relationships/image" Target="../media/image224.wmf"/><Relationship Id="rId10" Type="http://schemas.openxmlformats.org/officeDocument/2006/relationships/oleObject" Target="../embeddings/oleObject152.bin"/><Relationship Id="rId19" Type="http://schemas.openxmlformats.org/officeDocument/2006/relationships/image" Target="../media/image226.wmf"/><Relationship Id="rId4" Type="http://schemas.openxmlformats.org/officeDocument/2006/relationships/image" Target="../media/image218.wmf"/><Relationship Id="rId9" Type="http://schemas.openxmlformats.org/officeDocument/2006/relationships/image" Target="../media/image221.wmf"/><Relationship Id="rId14" Type="http://schemas.openxmlformats.org/officeDocument/2006/relationships/oleObject" Target="../embeddings/oleObject154.bin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5.bin"/><Relationship Id="rId18" Type="http://schemas.openxmlformats.org/officeDocument/2006/relationships/image" Target="../media/image227.wmf"/><Relationship Id="rId26" Type="http://schemas.openxmlformats.org/officeDocument/2006/relationships/image" Target="../media/image231.wmf"/><Relationship Id="rId39" Type="http://schemas.openxmlformats.org/officeDocument/2006/relationships/oleObject" Target="../embeddings/oleObject168.bin"/><Relationship Id="rId21" Type="http://schemas.openxmlformats.org/officeDocument/2006/relationships/oleObject" Target="../embeddings/oleObject159.bin"/><Relationship Id="rId34" Type="http://schemas.openxmlformats.org/officeDocument/2006/relationships/image" Target="../media/image235.wmf"/><Relationship Id="rId42" Type="http://schemas.openxmlformats.org/officeDocument/2006/relationships/image" Target="../media/image239.wmf"/><Relationship Id="rId47" Type="http://schemas.openxmlformats.org/officeDocument/2006/relationships/oleObject" Target="../embeddings/oleObject172.bin"/><Relationship Id="rId50" Type="http://schemas.openxmlformats.org/officeDocument/2006/relationships/image" Target="../media/image243.wmf"/><Relationship Id="rId7" Type="http://schemas.openxmlformats.org/officeDocument/2006/relationships/oleObject" Target="../embeddings/oleObject152.bin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226.wmf"/><Relationship Id="rId29" Type="http://schemas.openxmlformats.org/officeDocument/2006/relationships/oleObject" Target="../embeddings/oleObject163.bin"/><Relationship Id="rId11" Type="http://schemas.openxmlformats.org/officeDocument/2006/relationships/oleObject" Target="../embeddings/oleObject154.bin"/><Relationship Id="rId24" Type="http://schemas.openxmlformats.org/officeDocument/2006/relationships/image" Target="../media/image230.wmf"/><Relationship Id="rId32" Type="http://schemas.openxmlformats.org/officeDocument/2006/relationships/image" Target="../media/image234.wmf"/><Relationship Id="rId37" Type="http://schemas.openxmlformats.org/officeDocument/2006/relationships/oleObject" Target="../embeddings/oleObject167.bin"/><Relationship Id="rId40" Type="http://schemas.openxmlformats.org/officeDocument/2006/relationships/image" Target="../media/image238.wmf"/><Relationship Id="rId45" Type="http://schemas.openxmlformats.org/officeDocument/2006/relationships/oleObject" Target="../embeddings/oleObject171.bin"/><Relationship Id="rId5" Type="http://schemas.openxmlformats.org/officeDocument/2006/relationships/oleObject" Target="../embeddings/oleObject151.bin"/><Relationship Id="rId15" Type="http://schemas.openxmlformats.org/officeDocument/2006/relationships/oleObject" Target="../embeddings/oleObject156.bin"/><Relationship Id="rId23" Type="http://schemas.openxmlformats.org/officeDocument/2006/relationships/oleObject" Target="../embeddings/oleObject160.bin"/><Relationship Id="rId28" Type="http://schemas.openxmlformats.org/officeDocument/2006/relationships/image" Target="../media/image232.wmf"/><Relationship Id="rId36" Type="http://schemas.openxmlformats.org/officeDocument/2006/relationships/image" Target="../media/image236.wmf"/><Relationship Id="rId49" Type="http://schemas.openxmlformats.org/officeDocument/2006/relationships/oleObject" Target="../embeddings/oleObject173.bin"/><Relationship Id="rId10" Type="http://schemas.openxmlformats.org/officeDocument/2006/relationships/image" Target="../media/image223.wmf"/><Relationship Id="rId19" Type="http://schemas.openxmlformats.org/officeDocument/2006/relationships/oleObject" Target="../embeddings/oleObject158.bin"/><Relationship Id="rId31" Type="http://schemas.openxmlformats.org/officeDocument/2006/relationships/oleObject" Target="../embeddings/oleObject164.bin"/><Relationship Id="rId44" Type="http://schemas.openxmlformats.org/officeDocument/2006/relationships/image" Target="../media/image240.wmf"/><Relationship Id="rId4" Type="http://schemas.openxmlformats.org/officeDocument/2006/relationships/image" Target="../media/image220.wmf"/><Relationship Id="rId9" Type="http://schemas.openxmlformats.org/officeDocument/2006/relationships/oleObject" Target="../embeddings/oleObject153.bin"/><Relationship Id="rId14" Type="http://schemas.openxmlformats.org/officeDocument/2006/relationships/image" Target="../media/image225.wmf"/><Relationship Id="rId22" Type="http://schemas.openxmlformats.org/officeDocument/2006/relationships/image" Target="../media/image229.wmf"/><Relationship Id="rId27" Type="http://schemas.openxmlformats.org/officeDocument/2006/relationships/oleObject" Target="../embeddings/oleObject162.bin"/><Relationship Id="rId30" Type="http://schemas.openxmlformats.org/officeDocument/2006/relationships/image" Target="../media/image233.wmf"/><Relationship Id="rId35" Type="http://schemas.openxmlformats.org/officeDocument/2006/relationships/oleObject" Target="../embeddings/oleObject166.bin"/><Relationship Id="rId43" Type="http://schemas.openxmlformats.org/officeDocument/2006/relationships/oleObject" Target="../embeddings/oleObject170.bin"/><Relationship Id="rId48" Type="http://schemas.openxmlformats.org/officeDocument/2006/relationships/image" Target="../media/image242.wmf"/><Relationship Id="rId8" Type="http://schemas.openxmlformats.org/officeDocument/2006/relationships/image" Target="../media/image222.wmf"/><Relationship Id="rId3" Type="http://schemas.openxmlformats.org/officeDocument/2006/relationships/oleObject" Target="../embeddings/oleObject150.bin"/><Relationship Id="rId12" Type="http://schemas.openxmlformats.org/officeDocument/2006/relationships/image" Target="../media/image224.wmf"/><Relationship Id="rId17" Type="http://schemas.openxmlformats.org/officeDocument/2006/relationships/oleObject" Target="../embeddings/oleObject157.bin"/><Relationship Id="rId25" Type="http://schemas.openxmlformats.org/officeDocument/2006/relationships/oleObject" Target="../embeddings/oleObject161.bin"/><Relationship Id="rId33" Type="http://schemas.openxmlformats.org/officeDocument/2006/relationships/oleObject" Target="../embeddings/oleObject165.bin"/><Relationship Id="rId38" Type="http://schemas.openxmlformats.org/officeDocument/2006/relationships/image" Target="../media/image237.wmf"/><Relationship Id="rId46" Type="http://schemas.openxmlformats.org/officeDocument/2006/relationships/image" Target="../media/image241.wmf"/><Relationship Id="rId20" Type="http://schemas.openxmlformats.org/officeDocument/2006/relationships/image" Target="../media/image228.wmf"/><Relationship Id="rId41" Type="http://schemas.openxmlformats.org/officeDocument/2006/relationships/oleObject" Target="../embeddings/oleObject169.bin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1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jpeg"/><Relationship Id="rId13" Type="http://schemas.openxmlformats.org/officeDocument/2006/relationships/image" Target="../media/image251.wmf"/><Relationship Id="rId18" Type="http://schemas.openxmlformats.org/officeDocument/2006/relationships/oleObject" Target="../embeddings/oleObject179.bin"/><Relationship Id="rId3" Type="http://schemas.openxmlformats.org/officeDocument/2006/relationships/image" Target="../media/image244.jpeg"/><Relationship Id="rId21" Type="http://schemas.openxmlformats.org/officeDocument/2006/relationships/image" Target="../media/image255.wmf"/><Relationship Id="rId7" Type="http://schemas.openxmlformats.org/officeDocument/2006/relationships/image" Target="../media/image247.wmf"/><Relationship Id="rId12" Type="http://schemas.openxmlformats.org/officeDocument/2006/relationships/oleObject" Target="../embeddings/oleObject176.bin"/><Relationship Id="rId17" Type="http://schemas.openxmlformats.org/officeDocument/2006/relationships/image" Target="../media/image253.wmf"/><Relationship Id="rId2" Type="http://schemas.openxmlformats.org/officeDocument/2006/relationships/notesSlide" Target="../notesSlides/notesSlide45.xml"/><Relationship Id="rId16" Type="http://schemas.openxmlformats.org/officeDocument/2006/relationships/oleObject" Target="../embeddings/oleObject178.bin"/><Relationship Id="rId20" Type="http://schemas.openxmlformats.org/officeDocument/2006/relationships/oleObject" Target="../embeddings/oleObject180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250.wmf"/><Relationship Id="rId5" Type="http://schemas.openxmlformats.org/officeDocument/2006/relationships/image" Target="../media/image246.jpeg"/><Relationship Id="rId15" Type="http://schemas.openxmlformats.org/officeDocument/2006/relationships/image" Target="../media/image252.wmf"/><Relationship Id="rId10" Type="http://schemas.openxmlformats.org/officeDocument/2006/relationships/oleObject" Target="../embeddings/oleObject175.bin"/><Relationship Id="rId19" Type="http://schemas.openxmlformats.org/officeDocument/2006/relationships/image" Target="../media/image254.wmf"/><Relationship Id="rId4" Type="http://schemas.openxmlformats.org/officeDocument/2006/relationships/image" Target="../media/image245.jpeg"/><Relationship Id="rId9" Type="http://schemas.openxmlformats.org/officeDocument/2006/relationships/image" Target="../media/image249.jpeg"/><Relationship Id="rId14" Type="http://schemas.openxmlformats.org/officeDocument/2006/relationships/oleObject" Target="../embeddings/oleObject177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3" Type="http://schemas.openxmlformats.org/officeDocument/2006/relationships/image" Target="../media/image256.jpeg"/><Relationship Id="rId7" Type="http://schemas.openxmlformats.org/officeDocument/2006/relationships/image" Target="../media/image258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82.bin"/><Relationship Id="rId11" Type="http://schemas.openxmlformats.org/officeDocument/2006/relationships/image" Target="../media/image260.wmf"/><Relationship Id="rId5" Type="http://schemas.openxmlformats.org/officeDocument/2006/relationships/image" Target="../media/image257.wmf"/><Relationship Id="rId10" Type="http://schemas.openxmlformats.org/officeDocument/2006/relationships/oleObject" Target="../embeddings/oleObject184.bin"/><Relationship Id="rId4" Type="http://schemas.openxmlformats.org/officeDocument/2006/relationships/oleObject" Target="../embeddings/oleObject181.bin"/><Relationship Id="rId9" Type="http://schemas.openxmlformats.org/officeDocument/2006/relationships/image" Target="../media/image259.wmf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0.bin"/><Relationship Id="rId18" Type="http://schemas.openxmlformats.org/officeDocument/2006/relationships/image" Target="../media/image268.wmf"/><Relationship Id="rId26" Type="http://schemas.openxmlformats.org/officeDocument/2006/relationships/image" Target="../media/image272.wmf"/><Relationship Id="rId3" Type="http://schemas.openxmlformats.org/officeDocument/2006/relationships/oleObject" Target="../embeddings/oleObject185.bin"/><Relationship Id="rId21" Type="http://schemas.openxmlformats.org/officeDocument/2006/relationships/oleObject" Target="../embeddings/oleObject194.bin"/><Relationship Id="rId34" Type="http://schemas.openxmlformats.org/officeDocument/2006/relationships/image" Target="../media/image276.wmf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265.wmf"/><Relationship Id="rId17" Type="http://schemas.openxmlformats.org/officeDocument/2006/relationships/oleObject" Target="../embeddings/oleObject192.bin"/><Relationship Id="rId25" Type="http://schemas.openxmlformats.org/officeDocument/2006/relationships/oleObject" Target="../embeddings/oleObject196.bin"/><Relationship Id="rId33" Type="http://schemas.openxmlformats.org/officeDocument/2006/relationships/oleObject" Target="../embeddings/oleObject200.bin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267.wmf"/><Relationship Id="rId20" Type="http://schemas.openxmlformats.org/officeDocument/2006/relationships/image" Target="../media/image269.wmf"/><Relationship Id="rId29" Type="http://schemas.openxmlformats.org/officeDocument/2006/relationships/oleObject" Target="../embeddings/oleObject198.bin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2.wmf"/><Relationship Id="rId11" Type="http://schemas.openxmlformats.org/officeDocument/2006/relationships/oleObject" Target="../embeddings/oleObject189.bin"/><Relationship Id="rId24" Type="http://schemas.openxmlformats.org/officeDocument/2006/relationships/image" Target="../media/image271.wmf"/><Relationship Id="rId32" Type="http://schemas.openxmlformats.org/officeDocument/2006/relationships/image" Target="../media/image275.wmf"/><Relationship Id="rId5" Type="http://schemas.openxmlformats.org/officeDocument/2006/relationships/oleObject" Target="../embeddings/oleObject186.bin"/><Relationship Id="rId15" Type="http://schemas.openxmlformats.org/officeDocument/2006/relationships/oleObject" Target="../embeddings/oleObject191.bin"/><Relationship Id="rId23" Type="http://schemas.openxmlformats.org/officeDocument/2006/relationships/oleObject" Target="../embeddings/oleObject195.bin"/><Relationship Id="rId28" Type="http://schemas.openxmlformats.org/officeDocument/2006/relationships/image" Target="../media/image273.wmf"/><Relationship Id="rId36" Type="http://schemas.openxmlformats.org/officeDocument/2006/relationships/image" Target="../media/image256.jpeg"/><Relationship Id="rId10" Type="http://schemas.openxmlformats.org/officeDocument/2006/relationships/image" Target="../media/image264.wmf"/><Relationship Id="rId19" Type="http://schemas.openxmlformats.org/officeDocument/2006/relationships/oleObject" Target="../embeddings/oleObject193.bin"/><Relationship Id="rId31" Type="http://schemas.openxmlformats.org/officeDocument/2006/relationships/oleObject" Target="../embeddings/oleObject199.bin"/><Relationship Id="rId4" Type="http://schemas.openxmlformats.org/officeDocument/2006/relationships/image" Target="../media/image261.wmf"/><Relationship Id="rId9" Type="http://schemas.openxmlformats.org/officeDocument/2006/relationships/oleObject" Target="../embeddings/oleObject188.bin"/><Relationship Id="rId14" Type="http://schemas.openxmlformats.org/officeDocument/2006/relationships/image" Target="../media/image266.wmf"/><Relationship Id="rId22" Type="http://schemas.openxmlformats.org/officeDocument/2006/relationships/image" Target="../media/image270.wmf"/><Relationship Id="rId27" Type="http://schemas.openxmlformats.org/officeDocument/2006/relationships/oleObject" Target="../embeddings/oleObject197.bin"/><Relationship Id="rId30" Type="http://schemas.openxmlformats.org/officeDocument/2006/relationships/image" Target="../media/image274.wmf"/><Relationship Id="rId35" Type="http://schemas.openxmlformats.org/officeDocument/2006/relationships/image" Target="../media/image277.jpeg"/><Relationship Id="rId8" Type="http://schemas.openxmlformats.org/officeDocument/2006/relationships/image" Target="../media/image26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wmf"/><Relationship Id="rId13" Type="http://schemas.openxmlformats.org/officeDocument/2006/relationships/image" Target="../media/image284.wmf"/><Relationship Id="rId18" Type="http://schemas.openxmlformats.org/officeDocument/2006/relationships/oleObject" Target="../embeddings/oleObject207.bin"/><Relationship Id="rId26" Type="http://schemas.openxmlformats.org/officeDocument/2006/relationships/oleObject" Target="../embeddings/oleObject211.bin"/><Relationship Id="rId3" Type="http://schemas.openxmlformats.org/officeDocument/2006/relationships/image" Target="../media/image278.jpeg"/><Relationship Id="rId21" Type="http://schemas.openxmlformats.org/officeDocument/2006/relationships/image" Target="../media/image288.wmf"/><Relationship Id="rId7" Type="http://schemas.openxmlformats.org/officeDocument/2006/relationships/oleObject" Target="../embeddings/oleObject202.bin"/><Relationship Id="rId12" Type="http://schemas.openxmlformats.org/officeDocument/2006/relationships/oleObject" Target="../embeddings/oleObject204.bin"/><Relationship Id="rId17" Type="http://schemas.openxmlformats.org/officeDocument/2006/relationships/image" Target="../media/image286.wmf"/><Relationship Id="rId25" Type="http://schemas.openxmlformats.org/officeDocument/2006/relationships/image" Target="../media/image290.wmf"/><Relationship Id="rId2" Type="http://schemas.openxmlformats.org/officeDocument/2006/relationships/notesSlide" Target="../notesSlides/notesSlide48.xml"/><Relationship Id="rId16" Type="http://schemas.openxmlformats.org/officeDocument/2006/relationships/oleObject" Target="../embeddings/oleObject206.bin"/><Relationship Id="rId20" Type="http://schemas.openxmlformats.org/officeDocument/2006/relationships/oleObject" Target="../embeddings/oleObject208.bin"/><Relationship Id="rId29" Type="http://schemas.openxmlformats.org/officeDocument/2006/relationships/image" Target="../media/image292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0.wmf"/><Relationship Id="rId11" Type="http://schemas.openxmlformats.org/officeDocument/2006/relationships/image" Target="../media/image283.wmf"/><Relationship Id="rId24" Type="http://schemas.openxmlformats.org/officeDocument/2006/relationships/oleObject" Target="../embeddings/oleObject210.bin"/><Relationship Id="rId5" Type="http://schemas.openxmlformats.org/officeDocument/2006/relationships/oleObject" Target="../embeddings/oleObject201.bin"/><Relationship Id="rId15" Type="http://schemas.openxmlformats.org/officeDocument/2006/relationships/image" Target="../media/image285.wmf"/><Relationship Id="rId23" Type="http://schemas.openxmlformats.org/officeDocument/2006/relationships/image" Target="../media/image289.wmf"/><Relationship Id="rId28" Type="http://schemas.openxmlformats.org/officeDocument/2006/relationships/oleObject" Target="../embeddings/oleObject212.bin"/><Relationship Id="rId10" Type="http://schemas.openxmlformats.org/officeDocument/2006/relationships/oleObject" Target="../embeddings/oleObject203.bin"/><Relationship Id="rId19" Type="http://schemas.openxmlformats.org/officeDocument/2006/relationships/image" Target="../media/image287.wmf"/><Relationship Id="rId4" Type="http://schemas.openxmlformats.org/officeDocument/2006/relationships/image" Target="../media/image279.jpeg"/><Relationship Id="rId9" Type="http://schemas.openxmlformats.org/officeDocument/2006/relationships/image" Target="../media/image282.jpeg"/><Relationship Id="rId14" Type="http://schemas.openxmlformats.org/officeDocument/2006/relationships/oleObject" Target="../embeddings/oleObject205.bin"/><Relationship Id="rId22" Type="http://schemas.openxmlformats.org/officeDocument/2006/relationships/oleObject" Target="../embeddings/oleObject209.bin"/><Relationship Id="rId27" Type="http://schemas.openxmlformats.org/officeDocument/2006/relationships/image" Target="../media/image291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5.bin"/><Relationship Id="rId3" Type="http://schemas.openxmlformats.org/officeDocument/2006/relationships/oleObject" Target="../embeddings/oleObject213.bin"/><Relationship Id="rId7" Type="http://schemas.openxmlformats.org/officeDocument/2006/relationships/image" Target="../media/image295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214.bin"/><Relationship Id="rId5" Type="http://schemas.openxmlformats.org/officeDocument/2006/relationships/image" Target="../media/image294.jpeg"/><Relationship Id="rId4" Type="http://schemas.openxmlformats.org/officeDocument/2006/relationships/image" Target="../media/image293.wmf"/><Relationship Id="rId9" Type="http://schemas.openxmlformats.org/officeDocument/2006/relationships/image" Target="../media/image296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4.jpe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1.bin"/><Relationship Id="rId18" Type="http://schemas.openxmlformats.org/officeDocument/2006/relationships/image" Target="../media/image305.wmf"/><Relationship Id="rId26" Type="http://schemas.openxmlformats.org/officeDocument/2006/relationships/image" Target="../media/image309.wmf"/><Relationship Id="rId3" Type="http://schemas.openxmlformats.org/officeDocument/2006/relationships/oleObject" Target="../embeddings/oleObject216.bin"/><Relationship Id="rId21" Type="http://schemas.openxmlformats.org/officeDocument/2006/relationships/oleObject" Target="../embeddings/oleObject225.bin"/><Relationship Id="rId34" Type="http://schemas.openxmlformats.org/officeDocument/2006/relationships/image" Target="../media/image313.wmf"/><Relationship Id="rId7" Type="http://schemas.openxmlformats.org/officeDocument/2006/relationships/oleObject" Target="../embeddings/oleObject218.bin"/><Relationship Id="rId12" Type="http://schemas.openxmlformats.org/officeDocument/2006/relationships/image" Target="../media/image302.wmf"/><Relationship Id="rId17" Type="http://schemas.openxmlformats.org/officeDocument/2006/relationships/oleObject" Target="../embeddings/oleObject223.bin"/><Relationship Id="rId25" Type="http://schemas.openxmlformats.org/officeDocument/2006/relationships/oleObject" Target="../embeddings/oleObject227.bin"/><Relationship Id="rId33" Type="http://schemas.openxmlformats.org/officeDocument/2006/relationships/oleObject" Target="../embeddings/oleObject231.bin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304.wmf"/><Relationship Id="rId20" Type="http://schemas.openxmlformats.org/officeDocument/2006/relationships/image" Target="../media/image306.wmf"/><Relationship Id="rId29" Type="http://schemas.openxmlformats.org/officeDocument/2006/relationships/oleObject" Target="../embeddings/oleObject229.bin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9.wmf"/><Relationship Id="rId11" Type="http://schemas.openxmlformats.org/officeDocument/2006/relationships/oleObject" Target="../embeddings/oleObject220.bin"/><Relationship Id="rId24" Type="http://schemas.openxmlformats.org/officeDocument/2006/relationships/image" Target="../media/image308.wmf"/><Relationship Id="rId32" Type="http://schemas.openxmlformats.org/officeDocument/2006/relationships/image" Target="../media/image312.wmf"/><Relationship Id="rId5" Type="http://schemas.openxmlformats.org/officeDocument/2006/relationships/oleObject" Target="../embeddings/oleObject217.bin"/><Relationship Id="rId15" Type="http://schemas.openxmlformats.org/officeDocument/2006/relationships/oleObject" Target="../embeddings/oleObject222.bin"/><Relationship Id="rId23" Type="http://schemas.openxmlformats.org/officeDocument/2006/relationships/oleObject" Target="../embeddings/oleObject226.bin"/><Relationship Id="rId28" Type="http://schemas.openxmlformats.org/officeDocument/2006/relationships/image" Target="../media/image310.wmf"/><Relationship Id="rId36" Type="http://schemas.openxmlformats.org/officeDocument/2006/relationships/image" Target="../media/image314.wmf"/><Relationship Id="rId10" Type="http://schemas.openxmlformats.org/officeDocument/2006/relationships/image" Target="../media/image301.wmf"/><Relationship Id="rId19" Type="http://schemas.openxmlformats.org/officeDocument/2006/relationships/oleObject" Target="../embeddings/oleObject224.bin"/><Relationship Id="rId31" Type="http://schemas.openxmlformats.org/officeDocument/2006/relationships/oleObject" Target="../embeddings/oleObject230.bin"/><Relationship Id="rId4" Type="http://schemas.openxmlformats.org/officeDocument/2006/relationships/image" Target="../media/image298.wmf"/><Relationship Id="rId9" Type="http://schemas.openxmlformats.org/officeDocument/2006/relationships/oleObject" Target="../embeddings/oleObject219.bin"/><Relationship Id="rId14" Type="http://schemas.openxmlformats.org/officeDocument/2006/relationships/image" Target="../media/image303.wmf"/><Relationship Id="rId22" Type="http://schemas.openxmlformats.org/officeDocument/2006/relationships/image" Target="../media/image307.wmf"/><Relationship Id="rId27" Type="http://schemas.openxmlformats.org/officeDocument/2006/relationships/oleObject" Target="../embeddings/oleObject228.bin"/><Relationship Id="rId30" Type="http://schemas.openxmlformats.org/officeDocument/2006/relationships/image" Target="../media/image311.wmf"/><Relationship Id="rId35" Type="http://schemas.openxmlformats.org/officeDocument/2006/relationships/oleObject" Target="../embeddings/oleObject232.bin"/><Relationship Id="rId8" Type="http://schemas.openxmlformats.org/officeDocument/2006/relationships/image" Target="../media/image30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wmf"/><Relationship Id="rId13" Type="http://schemas.openxmlformats.org/officeDocument/2006/relationships/oleObject" Target="../embeddings/oleObject238.bin"/><Relationship Id="rId18" Type="http://schemas.openxmlformats.org/officeDocument/2006/relationships/image" Target="../media/image324.wmf"/><Relationship Id="rId26" Type="http://schemas.openxmlformats.org/officeDocument/2006/relationships/image" Target="../media/image328.wmf"/><Relationship Id="rId3" Type="http://schemas.openxmlformats.org/officeDocument/2006/relationships/oleObject" Target="../embeddings/oleObject233.bin"/><Relationship Id="rId21" Type="http://schemas.openxmlformats.org/officeDocument/2006/relationships/oleObject" Target="../embeddings/oleObject242.bin"/><Relationship Id="rId7" Type="http://schemas.openxmlformats.org/officeDocument/2006/relationships/oleObject" Target="../embeddings/oleObject235.bin"/><Relationship Id="rId12" Type="http://schemas.openxmlformats.org/officeDocument/2006/relationships/image" Target="../media/image321.wmf"/><Relationship Id="rId17" Type="http://schemas.openxmlformats.org/officeDocument/2006/relationships/oleObject" Target="../embeddings/oleObject240.bin"/><Relationship Id="rId25" Type="http://schemas.openxmlformats.org/officeDocument/2006/relationships/oleObject" Target="../embeddings/oleObject244.bin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323.wmf"/><Relationship Id="rId20" Type="http://schemas.openxmlformats.org/officeDocument/2006/relationships/image" Target="../media/image325.wmf"/><Relationship Id="rId29" Type="http://schemas.openxmlformats.org/officeDocument/2006/relationships/image" Target="../media/image3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8.wmf"/><Relationship Id="rId11" Type="http://schemas.openxmlformats.org/officeDocument/2006/relationships/oleObject" Target="../embeddings/oleObject237.bin"/><Relationship Id="rId24" Type="http://schemas.openxmlformats.org/officeDocument/2006/relationships/image" Target="../media/image327.wmf"/><Relationship Id="rId5" Type="http://schemas.openxmlformats.org/officeDocument/2006/relationships/oleObject" Target="../embeddings/oleObject234.bin"/><Relationship Id="rId15" Type="http://schemas.openxmlformats.org/officeDocument/2006/relationships/oleObject" Target="../embeddings/oleObject239.bin"/><Relationship Id="rId23" Type="http://schemas.openxmlformats.org/officeDocument/2006/relationships/oleObject" Target="../embeddings/oleObject243.bin"/><Relationship Id="rId28" Type="http://schemas.openxmlformats.org/officeDocument/2006/relationships/image" Target="../media/image329.wmf"/><Relationship Id="rId10" Type="http://schemas.openxmlformats.org/officeDocument/2006/relationships/image" Target="../media/image320.wmf"/><Relationship Id="rId19" Type="http://schemas.openxmlformats.org/officeDocument/2006/relationships/oleObject" Target="../embeddings/oleObject241.bin"/><Relationship Id="rId4" Type="http://schemas.openxmlformats.org/officeDocument/2006/relationships/image" Target="../media/image317.wmf"/><Relationship Id="rId9" Type="http://schemas.openxmlformats.org/officeDocument/2006/relationships/oleObject" Target="../embeddings/oleObject236.bin"/><Relationship Id="rId14" Type="http://schemas.openxmlformats.org/officeDocument/2006/relationships/image" Target="../media/image322.wmf"/><Relationship Id="rId22" Type="http://schemas.openxmlformats.org/officeDocument/2006/relationships/image" Target="../media/image326.wmf"/><Relationship Id="rId27" Type="http://schemas.openxmlformats.org/officeDocument/2006/relationships/oleObject" Target="../embeddings/oleObject245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wmf"/><Relationship Id="rId13" Type="http://schemas.openxmlformats.org/officeDocument/2006/relationships/oleObject" Target="../embeddings/oleObject251.bin"/><Relationship Id="rId18" Type="http://schemas.openxmlformats.org/officeDocument/2006/relationships/image" Target="../media/image337.wmf"/><Relationship Id="rId26" Type="http://schemas.openxmlformats.org/officeDocument/2006/relationships/image" Target="../media/image341.wmf"/><Relationship Id="rId3" Type="http://schemas.openxmlformats.org/officeDocument/2006/relationships/oleObject" Target="../embeddings/oleObject246.bin"/><Relationship Id="rId21" Type="http://schemas.openxmlformats.org/officeDocument/2006/relationships/oleObject" Target="../embeddings/oleObject255.bin"/><Relationship Id="rId7" Type="http://schemas.openxmlformats.org/officeDocument/2006/relationships/oleObject" Target="../embeddings/oleObject248.bin"/><Relationship Id="rId12" Type="http://schemas.openxmlformats.org/officeDocument/2006/relationships/image" Target="../media/image334.wmf"/><Relationship Id="rId17" Type="http://schemas.openxmlformats.org/officeDocument/2006/relationships/oleObject" Target="../embeddings/oleObject253.bin"/><Relationship Id="rId25" Type="http://schemas.openxmlformats.org/officeDocument/2006/relationships/oleObject" Target="../embeddings/oleObject257.bin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336.wmf"/><Relationship Id="rId20" Type="http://schemas.openxmlformats.org/officeDocument/2006/relationships/image" Target="../media/image338.wmf"/><Relationship Id="rId29" Type="http://schemas.openxmlformats.org/officeDocument/2006/relationships/image" Target="../media/image3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1.wmf"/><Relationship Id="rId11" Type="http://schemas.openxmlformats.org/officeDocument/2006/relationships/oleObject" Target="../embeddings/oleObject250.bin"/><Relationship Id="rId24" Type="http://schemas.openxmlformats.org/officeDocument/2006/relationships/image" Target="../media/image340.wmf"/><Relationship Id="rId5" Type="http://schemas.openxmlformats.org/officeDocument/2006/relationships/oleObject" Target="../embeddings/oleObject247.bin"/><Relationship Id="rId15" Type="http://schemas.openxmlformats.org/officeDocument/2006/relationships/oleObject" Target="../embeddings/oleObject252.bin"/><Relationship Id="rId23" Type="http://schemas.openxmlformats.org/officeDocument/2006/relationships/oleObject" Target="../embeddings/oleObject256.bin"/><Relationship Id="rId28" Type="http://schemas.openxmlformats.org/officeDocument/2006/relationships/image" Target="../media/image342.wmf"/><Relationship Id="rId10" Type="http://schemas.openxmlformats.org/officeDocument/2006/relationships/image" Target="../media/image333.wmf"/><Relationship Id="rId19" Type="http://schemas.openxmlformats.org/officeDocument/2006/relationships/oleObject" Target="../embeddings/oleObject254.bin"/><Relationship Id="rId4" Type="http://schemas.openxmlformats.org/officeDocument/2006/relationships/image" Target="../media/image330.wmf"/><Relationship Id="rId9" Type="http://schemas.openxmlformats.org/officeDocument/2006/relationships/oleObject" Target="../embeddings/oleObject249.bin"/><Relationship Id="rId14" Type="http://schemas.openxmlformats.org/officeDocument/2006/relationships/image" Target="../media/image335.wmf"/><Relationship Id="rId22" Type="http://schemas.openxmlformats.org/officeDocument/2006/relationships/image" Target="../media/image339.wmf"/><Relationship Id="rId27" Type="http://schemas.openxmlformats.org/officeDocument/2006/relationships/oleObject" Target="../embeddings/oleObject258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1.bin"/><Relationship Id="rId13" Type="http://schemas.openxmlformats.org/officeDocument/2006/relationships/image" Target="../media/image348.wmf"/><Relationship Id="rId3" Type="http://schemas.openxmlformats.org/officeDocument/2006/relationships/image" Target="../media/image343.jpeg"/><Relationship Id="rId7" Type="http://schemas.openxmlformats.org/officeDocument/2006/relationships/image" Target="../media/image345.wmf"/><Relationship Id="rId12" Type="http://schemas.openxmlformats.org/officeDocument/2006/relationships/oleObject" Target="../embeddings/oleObject263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0.bin"/><Relationship Id="rId11" Type="http://schemas.openxmlformats.org/officeDocument/2006/relationships/image" Target="../media/image347.wmf"/><Relationship Id="rId5" Type="http://schemas.openxmlformats.org/officeDocument/2006/relationships/image" Target="../media/image344.wmf"/><Relationship Id="rId15" Type="http://schemas.openxmlformats.org/officeDocument/2006/relationships/image" Target="../media/image349.wmf"/><Relationship Id="rId10" Type="http://schemas.openxmlformats.org/officeDocument/2006/relationships/oleObject" Target="../embeddings/oleObject262.bin"/><Relationship Id="rId4" Type="http://schemas.openxmlformats.org/officeDocument/2006/relationships/oleObject" Target="../embeddings/oleObject259.bin"/><Relationship Id="rId9" Type="http://schemas.openxmlformats.org/officeDocument/2006/relationships/image" Target="../media/image346.wmf"/><Relationship Id="rId14" Type="http://schemas.openxmlformats.org/officeDocument/2006/relationships/oleObject" Target="../embeddings/oleObject264.bin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0.bin"/><Relationship Id="rId18" Type="http://schemas.openxmlformats.org/officeDocument/2006/relationships/image" Target="../media/image357.wmf"/><Relationship Id="rId26" Type="http://schemas.openxmlformats.org/officeDocument/2006/relationships/image" Target="../media/image361.wmf"/><Relationship Id="rId39" Type="http://schemas.openxmlformats.org/officeDocument/2006/relationships/oleObject" Target="../embeddings/oleObject283.bin"/><Relationship Id="rId21" Type="http://schemas.openxmlformats.org/officeDocument/2006/relationships/oleObject" Target="../embeddings/oleObject274.bin"/><Relationship Id="rId34" Type="http://schemas.openxmlformats.org/officeDocument/2006/relationships/image" Target="../media/image365.wmf"/><Relationship Id="rId42" Type="http://schemas.openxmlformats.org/officeDocument/2006/relationships/image" Target="../media/image344.wmf"/><Relationship Id="rId47" Type="http://schemas.openxmlformats.org/officeDocument/2006/relationships/oleObject" Target="../embeddings/oleObject262.bin"/><Relationship Id="rId50" Type="http://schemas.openxmlformats.org/officeDocument/2006/relationships/image" Target="../media/image348.wmf"/><Relationship Id="rId7" Type="http://schemas.openxmlformats.org/officeDocument/2006/relationships/oleObject" Target="../embeddings/oleObject267.bin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356.wmf"/><Relationship Id="rId29" Type="http://schemas.openxmlformats.org/officeDocument/2006/relationships/oleObject" Target="../embeddings/oleObject278.bin"/><Relationship Id="rId11" Type="http://schemas.openxmlformats.org/officeDocument/2006/relationships/oleObject" Target="../embeddings/oleObject269.bin"/><Relationship Id="rId24" Type="http://schemas.openxmlformats.org/officeDocument/2006/relationships/image" Target="../media/image360.wmf"/><Relationship Id="rId32" Type="http://schemas.openxmlformats.org/officeDocument/2006/relationships/image" Target="../media/image364.wmf"/><Relationship Id="rId37" Type="http://schemas.openxmlformats.org/officeDocument/2006/relationships/oleObject" Target="../embeddings/oleObject282.bin"/><Relationship Id="rId40" Type="http://schemas.openxmlformats.org/officeDocument/2006/relationships/image" Target="../media/image368.wmf"/><Relationship Id="rId45" Type="http://schemas.openxmlformats.org/officeDocument/2006/relationships/oleObject" Target="../embeddings/oleObject261.bin"/><Relationship Id="rId53" Type="http://schemas.openxmlformats.org/officeDocument/2006/relationships/image" Target="../media/image343.jpeg"/><Relationship Id="rId5" Type="http://schemas.openxmlformats.org/officeDocument/2006/relationships/oleObject" Target="../embeddings/oleObject266.bin"/><Relationship Id="rId10" Type="http://schemas.openxmlformats.org/officeDocument/2006/relationships/image" Target="../media/image353.wmf"/><Relationship Id="rId19" Type="http://schemas.openxmlformats.org/officeDocument/2006/relationships/oleObject" Target="../embeddings/oleObject273.bin"/><Relationship Id="rId31" Type="http://schemas.openxmlformats.org/officeDocument/2006/relationships/oleObject" Target="../embeddings/oleObject279.bin"/><Relationship Id="rId44" Type="http://schemas.openxmlformats.org/officeDocument/2006/relationships/image" Target="../media/image345.wmf"/><Relationship Id="rId52" Type="http://schemas.openxmlformats.org/officeDocument/2006/relationships/image" Target="../media/image349.wmf"/><Relationship Id="rId4" Type="http://schemas.openxmlformats.org/officeDocument/2006/relationships/image" Target="../media/image350.wmf"/><Relationship Id="rId9" Type="http://schemas.openxmlformats.org/officeDocument/2006/relationships/oleObject" Target="../embeddings/oleObject268.bin"/><Relationship Id="rId14" Type="http://schemas.openxmlformats.org/officeDocument/2006/relationships/image" Target="../media/image355.wmf"/><Relationship Id="rId22" Type="http://schemas.openxmlformats.org/officeDocument/2006/relationships/image" Target="../media/image359.wmf"/><Relationship Id="rId27" Type="http://schemas.openxmlformats.org/officeDocument/2006/relationships/oleObject" Target="../embeddings/oleObject277.bin"/><Relationship Id="rId30" Type="http://schemas.openxmlformats.org/officeDocument/2006/relationships/image" Target="../media/image363.wmf"/><Relationship Id="rId35" Type="http://schemas.openxmlformats.org/officeDocument/2006/relationships/oleObject" Target="../embeddings/oleObject281.bin"/><Relationship Id="rId43" Type="http://schemas.openxmlformats.org/officeDocument/2006/relationships/oleObject" Target="../embeddings/oleObject260.bin"/><Relationship Id="rId48" Type="http://schemas.openxmlformats.org/officeDocument/2006/relationships/image" Target="../media/image347.wmf"/><Relationship Id="rId8" Type="http://schemas.openxmlformats.org/officeDocument/2006/relationships/image" Target="../media/image352.wmf"/><Relationship Id="rId51" Type="http://schemas.openxmlformats.org/officeDocument/2006/relationships/oleObject" Target="../embeddings/oleObject264.bin"/><Relationship Id="rId3" Type="http://schemas.openxmlformats.org/officeDocument/2006/relationships/oleObject" Target="../embeddings/oleObject265.bin"/><Relationship Id="rId12" Type="http://schemas.openxmlformats.org/officeDocument/2006/relationships/image" Target="../media/image354.wmf"/><Relationship Id="rId17" Type="http://schemas.openxmlformats.org/officeDocument/2006/relationships/oleObject" Target="../embeddings/oleObject272.bin"/><Relationship Id="rId25" Type="http://schemas.openxmlformats.org/officeDocument/2006/relationships/oleObject" Target="../embeddings/oleObject276.bin"/><Relationship Id="rId33" Type="http://schemas.openxmlformats.org/officeDocument/2006/relationships/oleObject" Target="../embeddings/oleObject280.bin"/><Relationship Id="rId38" Type="http://schemas.openxmlformats.org/officeDocument/2006/relationships/image" Target="../media/image367.wmf"/><Relationship Id="rId46" Type="http://schemas.openxmlformats.org/officeDocument/2006/relationships/image" Target="../media/image346.wmf"/><Relationship Id="rId20" Type="http://schemas.openxmlformats.org/officeDocument/2006/relationships/image" Target="../media/image358.wmf"/><Relationship Id="rId41" Type="http://schemas.openxmlformats.org/officeDocument/2006/relationships/oleObject" Target="../embeddings/oleObject25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1.wmf"/><Relationship Id="rId15" Type="http://schemas.openxmlformats.org/officeDocument/2006/relationships/oleObject" Target="../embeddings/oleObject271.bin"/><Relationship Id="rId23" Type="http://schemas.openxmlformats.org/officeDocument/2006/relationships/oleObject" Target="../embeddings/oleObject275.bin"/><Relationship Id="rId28" Type="http://schemas.openxmlformats.org/officeDocument/2006/relationships/image" Target="../media/image362.wmf"/><Relationship Id="rId36" Type="http://schemas.openxmlformats.org/officeDocument/2006/relationships/image" Target="../media/image366.wmf"/><Relationship Id="rId49" Type="http://schemas.openxmlformats.org/officeDocument/2006/relationships/oleObject" Target="../embeddings/oleObject26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18153" y="2932453"/>
            <a:ext cx="8609326" cy="975631"/>
          </a:xfrm>
          <a:prstGeom prst="rect">
            <a:avLst/>
          </a:prstGeom>
        </p:spPr>
        <p:txBody>
          <a:bodyPr lIns="91239" tIns="45619" rIns="91239" bIns="4561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>
              <a:lnSpc>
                <a:spcPct val="150000"/>
              </a:lnSpc>
              <a:defRPr/>
            </a:pPr>
            <a:r>
              <a:rPr lang="zh-CN" altLang="en-US" sz="4000" b="1" kern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第</a:t>
            </a:r>
            <a:r>
              <a:rPr lang="en-US" altLang="zh-CN" sz="4000" b="1" kern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12</a:t>
            </a:r>
            <a:r>
              <a:rPr lang="zh-CN" altLang="en-US" sz="4000" b="1" kern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章　电磁感应</a:t>
            </a:r>
          </a:p>
        </p:txBody>
      </p:sp>
      <p:sp>
        <p:nvSpPr>
          <p:cNvPr id="9" name="Rectangle 2"/>
          <p:cNvSpPr txBox="1"/>
          <p:nvPr/>
        </p:nvSpPr>
        <p:spPr>
          <a:xfrm>
            <a:off x="4571926" y="1943052"/>
            <a:ext cx="2808312" cy="884933"/>
          </a:xfrm>
          <a:prstGeom prst="rect">
            <a:avLst/>
          </a:prstGeom>
          <a:noFill/>
          <a:ln w="9525">
            <a:noFill/>
          </a:ln>
        </p:spPr>
        <p:txBody>
          <a:bodyPr lIns="91239" tIns="45619" rIns="91239" bIns="4561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40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 理</a:t>
            </a:r>
            <a:endParaRPr lang="zh-CN" altLang="en-US" sz="400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03774" y="641949"/>
            <a:ext cx="5760640" cy="1015459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 algn="ctr"/>
            <a:r>
              <a:rPr lang="zh-CN" altLang="en-US" sz="6000" b="1" spc="150" dirty="0">
                <a:solidFill>
                  <a:srgbClr val="00B05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北京高考复习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448FD4-2B45-E720-E78A-5F01BF72AF40}"/>
              </a:ext>
            </a:extLst>
          </p:cNvPr>
          <p:cNvSpPr txBox="1">
            <a:spLocks noChangeArrowheads="1"/>
          </p:cNvSpPr>
          <p:nvPr/>
        </p:nvSpPr>
        <p:spPr>
          <a:xfrm>
            <a:off x="7596262" y="4695313"/>
            <a:ext cx="4000814" cy="975631"/>
          </a:xfrm>
          <a:prstGeom prst="rect">
            <a:avLst/>
          </a:prstGeom>
        </p:spPr>
        <p:txBody>
          <a:bodyPr lIns="91239" tIns="45619" rIns="91239" bIns="4561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2495"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chemeClr val="bg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北京八中少儿班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9678" y="519645"/>
            <a:ext cx="11831400" cy="963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   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“四步法”判断感应电流的方向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12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22" y="1260029"/>
            <a:ext cx="4896544" cy="35407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0462" y="323925"/>
            <a:ext cx="11831400" cy="237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(多选)如图所示,水平放置的两条光滑轨道上有可自由移动的金属棒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br>
              <a:rPr dirty="0"/>
            </a:b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的左边有一如图所示的闭合电路。当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在一外力的作用下运动时,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向右运动,则</a:t>
            </a:r>
            <a:br>
              <a:rPr dirty="0"/>
            </a:b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所做的运动可能是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A.向右加速运动　　    B.向左加速运动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C.向右减速运动　　    D.向左减速运动</a:t>
            </a:r>
            <a:endParaRPr lang="zh-CN" altLang="en-US" dirty="0"/>
          </a:p>
        </p:txBody>
      </p:sp>
      <p:pic>
        <p:nvPicPr>
          <p:cNvPr id="3" name="图片 3" descr="textimage13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8430" y="1338385"/>
            <a:ext cx="2097700" cy="1872946"/>
          </a:xfrm>
          <a:prstGeom prst="rect">
            <a:avLst/>
          </a:prstGeom>
        </p:spPr>
      </p:pic>
      <p:sp>
        <p:nvSpPr>
          <p:cNvPr id="4" name="文本框 8"/>
          <p:cNvSpPr txBox="1"/>
          <p:nvPr/>
        </p:nvSpPr>
        <p:spPr>
          <a:xfrm>
            <a:off x="3520292" y="1338385"/>
            <a:ext cx="62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9B061B1-CFFB-1A7A-A812-73BAEDF6F12C}"/>
              </a:ext>
            </a:extLst>
          </p:cNvPr>
          <p:cNvSpPr txBox="1"/>
          <p:nvPr/>
        </p:nvSpPr>
        <p:spPr>
          <a:xfrm>
            <a:off x="336788" y="2988221"/>
            <a:ext cx="11831400" cy="3348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根据安培定则可知,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在右侧产生的磁场方向垂直纸面向里,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向右运动,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根据左手定则可判断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中感应电流方向由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。由安培定则可知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中感应电流产生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的磁场方向向上,由楞次定律可知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中感应电流产生的磁场方向向上减弱或向下增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强。如果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中感应电流产生的磁场向上减弱,根据安培定则可知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中感应电流由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且减小,再根据右手定则可知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向右减速运动;如果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中感应电流产生的磁场向下增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强,根据安培定则可知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中感应电流由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且增大,再根据右手定则可知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向左加速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运动。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A、D错误,B、C正确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99718" y="246053"/>
            <a:ext cx="7056784" cy="514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    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三个定则和一个定律的应用比较</a:t>
            </a:r>
            <a:endParaRPr lang="zh-CN" altLang="en-US" dirty="0"/>
          </a:p>
        </p:txBody>
      </p:sp>
      <p:pic>
        <p:nvPicPr>
          <p:cNvPr id="3" name="图片 3" descr="textimage14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1938" y="1029272"/>
            <a:ext cx="6264696" cy="2396112"/>
          </a:xfrm>
          <a:prstGeom prst="rect">
            <a:avLst/>
          </a:prstGeom>
        </p:spPr>
      </p:pic>
      <p:pic>
        <p:nvPicPr>
          <p:cNvPr id="4" name="图片 3" descr="textimage15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1938" y="3445637"/>
            <a:ext cx="6237920" cy="27286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024628" y="2136426"/>
            <a:ext cx="6172034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法拉第电磁感应定律、自感和涡流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942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要点1　法拉第电磁感应定律的理解及应用</a:t>
            </a: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一、感应电动势</a:t>
            </a:r>
            <a:endParaRPr lang="zh-CN" altLang="en-US" b="1" dirty="0"/>
          </a:p>
        </p:txBody>
      </p:sp>
      <p:sp>
        <p:nvSpPr>
          <p:cNvPr id="4" name="TextBox 2"/>
          <p:cNvSpPr txBox="1"/>
          <p:nvPr/>
        </p:nvSpPr>
        <p:spPr>
          <a:xfrm>
            <a:off x="395462" y="1241505"/>
            <a:ext cx="11831400" cy="2485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1.产生条件: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穿过电路的磁通量发生变化。与电路是否闭合无关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产生感应电动势的那部分导体相当于电源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二、法拉第电磁感应定律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1.内容: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闭合电路中感应电动势的大小,跟穿过这一电路的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磁通量的变化率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成正比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2.大小: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51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(单匝线圈);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3090" kern="0" spc="51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匝线圈)。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652507"/>
              </p:ext>
            </p:extLst>
          </p:nvPr>
        </p:nvGraphicFramePr>
        <p:xfrm>
          <a:off x="1694167" y="3138261"/>
          <a:ext cx="457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92000" imgH="17373600" progId="Equation.DSMT4">
                  <p:embed/>
                </p:oleObj>
              </mc:Choice>
              <mc:Fallback>
                <p:oleObj name="Equation" r:id="rId3" imgW="12192000" imgH="17373600" progId="Equation.DSMT4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4167" y="3138261"/>
                        <a:ext cx="4572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515930"/>
              </p:ext>
            </p:extLst>
          </p:nvPr>
        </p:nvGraphicFramePr>
        <p:xfrm>
          <a:off x="4186734" y="3195092"/>
          <a:ext cx="457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92000" imgH="17373600" progId="Equation.DSMT4">
                  <p:embed/>
                </p:oleObj>
              </mc:Choice>
              <mc:Fallback>
                <p:oleObj name="Equation" r:id="rId5" imgW="12192000" imgH="17373600" progId="Equation.DSMT4">
                  <p:embed/>
                  <p:pic>
                    <p:nvPicPr>
                      <p:cNvPr id="0" name="图片 102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86734" y="3195092"/>
                        <a:ext cx="4572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5E0CB3-A1A9-7F28-5FD8-BF3AF265D515}"/>
              </a:ext>
            </a:extLst>
          </p:cNvPr>
          <p:cNvSpPr txBox="1"/>
          <p:nvPr/>
        </p:nvSpPr>
        <p:spPr>
          <a:xfrm>
            <a:off x="395462" y="5528002"/>
            <a:ext cx="11831400" cy="556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(3)磁感应强度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、垂直于磁场的回路面积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均发生变化,则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3090" kern="0" spc="516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 </a:t>
            </a:r>
            <a:endParaRPr lang="zh-CN" altLang="en-US" dirty="0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6576286C-D2AA-1A76-430F-B000ECAC89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865351"/>
              </p:ext>
            </p:extLst>
          </p:nvPr>
        </p:nvGraphicFramePr>
        <p:xfrm>
          <a:off x="8415933" y="5596163"/>
          <a:ext cx="10477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736800" imgH="17373600" progId="Equation.DSMT4">
                  <p:embed/>
                </p:oleObj>
              </mc:Choice>
              <mc:Fallback>
                <p:oleObj name="Equation" r:id="rId7" imgW="27736800" imgH="17373600" progId="Equation.DSMT4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15933" y="5596163"/>
                        <a:ext cx="10477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">
            <a:extLst>
              <a:ext uri="{FF2B5EF4-FFF2-40B4-BE49-F238E27FC236}">
                <a16:creationId xmlns:a16="http://schemas.microsoft.com/office/drawing/2014/main" id="{E9D6A5B8-D1D8-8F71-07B1-01A0F841A3A1}"/>
              </a:ext>
            </a:extLst>
          </p:cNvPr>
          <p:cNvSpPr txBox="1"/>
          <p:nvPr/>
        </p:nvSpPr>
        <p:spPr>
          <a:xfrm>
            <a:off x="395462" y="3708301"/>
            <a:ext cx="11831400" cy="1792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3.应用</a:t>
            </a:r>
            <a:r>
              <a:rPr lang="zh-CN" altLang="en-US" sz="2410" b="1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b="1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3090" b="1" kern="0" spc="51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求解的三种思路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(1)磁感应强度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不变,垂直于磁场的回路面积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发生变化,则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nB</a:t>
            </a:r>
            <a:r>
              <a:rPr lang="zh-CN" altLang="en-US" sz="3090" kern="0" spc="156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(2)垂直于磁场的回路面积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不变,磁感应强度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发生变化,则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nS</a:t>
            </a:r>
            <a:r>
              <a:rPr lang="zh-CN" altLang="en-US" sz="3090" kern="0" spc="1636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D35B6008-67D4-BA88-D6AA-980B9BFB1A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866189"/>
              </p:ext>
            </p:extLst>
          </p:nvPr>
        </p:nvGraphicFramePr>
        <p:xfrm>
          <a:off x="1749452" y="3831235"/>
          <a:ext cx="457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192000" imgH="17373600" progId="Equation.DSMT4">
                  <p:embed/>
                </p:oleObj>
              </mc:Choice>
              <mc:Fallback>
                <p:oleObj name="Equation" r:id="rId9" imgW="12192000" imgH="1737360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49452" y="3831235"/>
                        <a:ext cx="4572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997899CD-00CD-0B30-D077-99476F398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100575"/>
              </p:ext>
            </p:extLst>
          </p:nvPr>
        </p:nvGraphicFramePr>
        <p:xfrm>
          <a:off x="8670296" y="4356373"/>
          <a:ext cx="5905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544800" imgH="17373600" progId="Equation.DSMT4">
                  <p:embed/>
                </p:oleObj>
              </mc:Choice>
              <mc:Fallback>
                <p:oleObj name="Equation" r:id="rId11" imgW="15544800" imgH="17373600" progId="Equation.DSMT4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70296" y="4356373"/>
                        <a:ext cx="5905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06732A71-264F-2252-8C5C-2391A8190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781656"/>
              </p:ext>
            </p:extLst>
          </p:nvPr>
        </p:nvGraphicFramePr>
        <p:xfrm>
          <a:off x="8639771" y="4995293"/>
          <a:ext cx="600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849600" imgH="17373600" progId="Equation.DSMT4">
                  <p:embed/>
                </p:oleObj>
              </mc:Choice>
              <mc:Fallback>
                <p:oleObj name="Equation" r:id="rId13" imgW="15849600" imgH="17373600" progId="Equation.DSMT4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39771" y="4995293"/>
                        <a:ext cx="6000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941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要点2　导体切割磁感线产生感应电动势</a:t>
            </a: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1.导体切割磁感线时的感应电动势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362947"/>
              </p:ext>
            </p:extLst>
          </p:nvPr>
        </p:nvGraphicFramePr>
        <p:xfrm>
          <a:off x="468833" y="1260029"/>
          <a:ext cx="11268000" cy="2736304"/>
        </p:xfrm>
        <a:graphic>
          <a:graphicData uri="http://schemas.openxmlformats.org/drawingml/2006/table">
            <a:tbl>
              <a:tblPr/>
              <a:tblGrid>
                <a:gridCol w="172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6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4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垂直切割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400" kern="0" spc="1227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4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</a:t>
                      </a:r>
                      <a:r>
                        <a:rPr lang="zh-CN" altLang="en-US" sz="24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</a:t>
                      </a:r>
                      <a:r>
                        <a:rPr lang="zh-CN" altLang="en-US" sz="24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l</a:t>
                      </a:r>
                      <a:r>
                        <a:rPr lang="zh-CN" altLang="en-US" sz="24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</a:t>
                      </a:r>
                      <a:r>
                        <a:rPr lang="zh-CN" altLang="en-US" sz="24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24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两两垂直时,如图所示</a:t>
                      </a:r>
                      <a:r>
                        <a:rPr lang="en-US" altLang="zh-CN" sz="24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 </a:t>
                      </a:r>
                      <a:r>
                        <a:rPr lang="zh-CN" altLang="en-US" sz="2400" i="1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E=Blv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4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不垂直切割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endParaRPr lang="zh-CN" altLang="en-US" sz="2400" kern="0" spc="2517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4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导体的运动方向与导体本身垂直,与磁感线方向的夹角为</a:t>
                      </a:r>
                      <a:r>
                        <a:rPr lang="zh-CN" altLang="en-US" sz="24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θ</a:t>
                      </a:r>
                      <a:r>
                        <a:rPr lang="zh-CN" altLang="en-US" sz="24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时,如图所示, </a:t>
                      </a:r>
                      <a:r>
                        <a:rPr lang="zh-CN" altLang="en-US" sz="2400" i="1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E=Blv</a:t>
                      </a:r>
                      <a:r>
                        <a:rPr lang="zh-CN" altLang="en-US" sz="2400" kern="0" baseline="-1500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40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400" i="1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Blv</a:t>
                      </a:r>
                      <a:r>
                        <a:rPr lang="zh-CN" altLang="en-US" sz="2400" i="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240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r>
                        <a:rPr lang="zh-CN" altLang="en-US" sz="2400" i="1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θ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图片 3" descr="textimage20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10" y="1320516"/>
            <a:ext cx="1440160" cy="1019633"/>
          </a:xfrm>
          <a:prstGeom prst="rect">
            <a:avLst/>
          </a:prstGeom>
        </p:spPr>
      </p:pic>
      <p:pic>
        <p:nvPicPr>
          <p:cNvPr id="5" name="图片 4" descr="textimage21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7730" y="2446802"/>
            <a:ext cx="1080120" cy="1477523"/>
          </a:xfrm>
          <a:prstGeom prst="rect">
            <a:avLst/>
          </a:prstGeom>
        </p:spPr>
      </p:pic>
      <p:pic>
        <p:nvPicPr>
          <p:cNvPr id="6" name="图片 5" descr="textimage22.jpeg">
            <a:extLst>
              <a:ext uri="{FF2B5EF4-FFF2-40B4-BE49-F238E27FC236}">
                <a16:creationId xmlns:a16="http://schemas.microsoft.com/office/drawing/2014/main" id="{6AC535ED-0E3C-D682-AE05-4F15695716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166" y="4489843"/>
            <a:ext cx="4607928" cy="125099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D9EFABA-422E-D8FD-A857-8293BC8C6964}"/>
              </a:ext>
            </a:extLst>
          </p:cNvPr>
          <p:cNvSpPr txBox="1"/>
          <p:nvPr/>
        </p:nvSpPr>
        <p:spPr>
          <a:xfrm>
            <a:off x="490624" y="4318971"/>
            <a:ext cx="5904126" cy="1421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公式中的</a:t>
            </a:r>
            <a:r>
              <a:rPr lang="zh-CN" altLang="en-US" sz="2000" i="1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00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为导体切割磁感线的有效长度</a:t>
            </a:r>
            <a:r>
              <a:rPr lang="zh-CN" altLang="en-US" sz="200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。图中导体的有效长度为a、b间的距离</a:t>
            </a:r>
            <a:r>
              <a:rPr lang="en-US" altLang="zh-CN" sz="200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</a:t>
            </a:r>
            <a:r>
              <a:rPr lang="zh-CN" altLang="en-US" sz="200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速度</a:t>
            </a:r>
            <a:r>
              <a:rPr lang="en-US" altLang="zh-CN" sz="2000" i="1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00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是导体相对磁场的速度</a:t>
            </a:r>
            <a:r>
              <a:rPr lang="en-US" altLang="zh-CN" sz="200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00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若磁场也在运动</a:t>
            </a:r>
            <a:r>
              <a:rPr lang="en-US" altLang="zh-CN" sz="200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00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应注意速度间的相对关系。</a:t>
            </a:r>
            <a:endParaRPr lang="zh-CN" altLang="en-US" sz="2400" u="sng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470" y="575946"/>
            <a:ext cx="11831400" cy="3393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.转动切割磁感线时感应电动势的计算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当导体棒在垂直于磁场的平面内,绕一端以角速度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匀速转动时,产生的感应电动势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br>
              <a:rPr dirty="0"/>
            </a:b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Bl</a:t>
            </a:r>
            <a:r>
              <a:rPr lang="zh-CN" altLang="en-US" sz="1520" kern="0" spc="-247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 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Bl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,如图所示。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7530" kern="0" spc="1429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23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5902" y="1847929"/>
            <a:ext cx="2767169" cy="1949380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723094"/>
              </p:ext>
            </p:extLst>
          </p:nvPr>
        </p:nvGraphicFramePr>
        <p:xfrm>
          <a:off x="755502" y="1939128"/>
          <a:ext cx="161924" cy="32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67200" imgH="8534400" progId="Equation.DSMT4">
                  <p:embed/>
                </p:oleObj>
              </mc:Choice>
              <mc:Fallback>
                <p:oleObj name="Equation" r:id="rId4" imgW="4267200" imgH="8534400" progId="Equation.DSMT4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02" y="1939128"/>
                        <a:ext cx="161924" cy="3238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84660"/>
              </p:ext>
            </p:extLst>
          </p:nvPr>
        </p:nvGraphicFramePr>
        <p:xfrm>
          <a:off x="1095920" y="1772439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91200" imgH="17373600" progId="Equation.DSMT4">
                  <p:embed/>
                </p:oleObj>
              </mc:Choice>
              <mc:Fallback>
                <p:oleObj name="Equation" r:id="rId6" imgW="5791200" imgH="17373600" progId="Equation.DSMT4">
                  <p:embed/>
                  <p:pic>
                    <p:nvPicPr>
                      <p:cNvPr id="0" name="图片 512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5920" y="1772439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995" y="611957"/>
            <a:ext cx="11358245" cy="45365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latinLnBrk="1" hangingPunct="0">
              <a:lnSpc>
                <a:spcPct val="130000"/>
              </a:lnSpc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要点3　自感现象</a:t>
            </a: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一、互感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两个互相靠近的线圈,当一个线圈中的电流变化时,它所产生的变化的磁场会在另一个</a:t>
            </a:r>
            <a:br>
              <a:rPr dirty="0">
                <a:latin typeface="华文细黑" panose="02010600040101010101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线圈中产生感应电动势。这种现象叫作互感,这种感应电动势叫作互感电动势。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二、自感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1.定义: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当一个线圈中的电流变化时,它所产生的变化的磁场在线圈本身激发出感应电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动势,这种现象称为自感。由于自感而产生的感应电动势叫作自感电动势。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2.自感电动势的表达式: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3090" kern="0" spc="-16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自感系数</a:t>
            </a:r>
            <a:r>
              <a:rPr lang="zh-CN" altLang="en-US" sz="2410" b="1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的影响因素: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线圈的大小、形状、匝数以及是否有铁芯等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276320"/>
              </p:ext>
            </p:extLst>
          </p:nvPr>
        </p:nvGraphicFramePr>
        <p:xfrm>
          <a:off x="4067870" y="3987181"/>
          <a:ext cx="3714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53600" imgH="17373600" progId="Equation.DSMT4">
                  <p:embed/>
                </p:oleObj>
              </mc:Choice>
              <mc:Fallback>
                <p:oleObj name="Equation" r:id="rId3" imgW="9753600" imgH="17373600" progId="Equation.DSMT4">
                  <p:embed/>
                  <p:pic>
                    <p:nvPicPr>
                      <p:cNvPr id="0" name="图片 921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7870" y="3987181"/>
                        <a:ext cx="3714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9A217-9D8F-E748-7B4D-5E26733FC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1DE88FE9-FFEA-32D6-8E42-E61CEFAB9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594354"/>
              </p:ext>
            </p:extLst>
          </p:nvPr>
        </p:nvGraphicFramePr>
        <p:xfrm>
          <a:off x="827510" y="760274"/>
          <a:ext cx="10441160" cy="4916091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3891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电路图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7120" kern="0" spc="12306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235" kern="0" spc="8838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器材要求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、A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同规格,R=R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L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,L较大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L很大(有铁芯)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28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通电时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在</a:t>
                      </a:r>
                      <a:r>
                        <a:rPr lang="zh-CN" altLang="en-US" sz="2010" i="1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闭合瞬间,灯A</a:t>
                      </a:r>
                      <a:r>
                        <a:rPr lang="zh-CN" altLang="en-US" sz="1515" kern="0" baseline="-1500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立即亮起来,灯A</a:t>
                      </a:r>
                      <a:r>
                        <a:rPr lang="zh-CN" altLang="en-US" sz="1515" kern="0" baseline="-1500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逐渐变亮,最终一样亮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灯A立即亮,然后逐渐变暗达到稳定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103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断电时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L、A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、A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、R组成回路,回路电流减小,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灯泡逐渐变暗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;流过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1515" kern="0" baseline="-1500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的电流方向不变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,流过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1515" kern="0" baseline="-1500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的电流反向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①若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断电前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稳定电流</a:t>
                      </a:r>
                      <a:r>
                        <a:rPr lang="zh-CN" altLang="en-US" sz="2010" i="1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</a:t>
                      </a:r>
                      <a:r>
                        <a:rPr lang="zh-CN" altLang="en-US" sz="1515" kern="0" baseline="-1500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≤</a:t>
                      </a:r>
                      <a:r>
                        <a:rPr lang="zh-CN" altLang="en-US" sz="2010" i="1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</a:t>
                      </a:r>
                      <a:r>
                        <a:rPr lang="zh-CN" altLang="en-US" sz="1515" kern="0" baseline="-1500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,灯泡逐渐变暗</a:t>
                      </a:r>
                    </a:p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②若</a:t>
                      </a:r>
                      <a:r>
                        <a:rPr lang="zh-CN" altLang="en-US" sz="2010" i="1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</a:t>
                      </a:r>
                      <a:r>
                        <a:rPr lang="zh-CN" altLang="en-US" sz="1515" kern="0" baseline="-1500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&gt;</a:t>
                      </a:r>
                      <a:r>
                        <a:rPr lang="zh-CN" altLang="en-US" sz="2010" i="1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</a:t>
                      </a:r>
                      <a:r>
                        <a:rPr lang="zh-CN" altLang="en-US" sz="1515" kern="0" baseline="-1500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,灯泡闪亮后逐渐变暗</a:t>
                      </a:r>
                      <a:r>
                        <a:rPr lang="en-US" altLang="zh-CN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.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两种情况下灯泡中电流方向均改变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130470262"/>
                  </a:ext>
                </a:extLst>
              </a:tr>
              <a:tr h="358128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总结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自感电动势总是阻碍原电流的变化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79686054"/>
                  </a:ext>
                </a:extLst>
              </a:tr>
            </a:tbl>
          </a:graphicData>
        </a:graphic>
      </p:graphicFrame>
      <p:pic>
        <p:nvPicPr>
          <p:cNvPr id="3" name="图片 3" descr="textimage28.jpeg">
            <a:extLst>
              <a:ext uri="{FF2B5EF4-FFF2-40B4-BE49-F238E27FC236}">
                <a16:creationId xmlns:a16="http://schemas.microsoft.com/office/drawing/2014/main" id="{4670283F-4895-648B-9D53-D3DECD3FC8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798" y="827981"/>
            <a:ext cx="1788094" cy="1505037"/>
          </a:xfrm>
          <a:prstGeom prst="rect">
            <a:avLst/>
          </a:prstGeom>
        </p:spPr>
      </p:pic>
      <p:pic>
        <p:nvPicPr>
          <p:cNvPr id="4" name="图片 4" descr="textimage29.jpeg">
            <a:extLst>
              <a:ext uri="{FF2B5EF4-FFF2-40B4-BE49-F238E27FC236}">
                <a16:creationId xmlns:a16="http://schemas.microsoft.com/office/drawing/2014/main" id="{21A8DB06-4A85-6BB7-1335-779FAD48A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3064" y="804861"/>
            <a:ext cx="1632494" cy="1551275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D2A3D775-E2A4-2274-8F06-5CEDB333F1EE}"/>
              </a:ext>
            </a:extLst>
          </p:cNvPr>
          <p:cNvSpPr txBox="1"/>
          <p:nvPr/>
        </p:nvSpPr>
        <p:spPr>
          <a:xfrm>
            <a:off x="468000" y="179909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4.通电自感和断电自感的比较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04084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179909"/>
            <a:ext cx="10944686" cy="237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图1为演示自感现象的实验电路。实验时,先闭合开关S,电路达到稳定后,灯泡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处于正常发光状态,在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时刻,将开关S断开,测量得到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时刻前后灯泡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两端电势差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随时间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的变化关系,如图2、3所示。电源内阻及电感线圈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的直流电阻可忽略不计。下列说法正确的是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A.图2所示为灯泡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两端电势差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在S断开前后随时间的变化关系</a:t>
            </a:r>
            <a:endParaRPr lang="zh-CN" altLang="en-US" dirty="0"/>
          </a:p>
        </p:txBody>
      </p:sp>
      <p:pic>
        <p:nvPicPr>
          <p:cNvPr id="3" name="图片 3" descr="textimage30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582" y="3925356"/>
            <a:ext cx="2160240" cy="2433113"/>
          </a:xfrm>
          <a:prstGeom prst="rect">
            <a:avLst/>
          </a:prstGeom>
        </p:spPr>
      </p:pic>
      <p:pic>
        <p:nvPicPr>
          <p:cNvPr id="4" name="图片 4" descr="textimage31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0625" y="3925356"/>
            <a:ext cx="2268058" cy="2366669"/>
          </a:xfrm>
          <a:prstGeom prst="rect">
            <a:avLst/>
          </a:prstGeom>
        </p:spPr>
      </p:pic>
      <p:pic>
        <p:nvPicPr>
          <p:cNvPr id="5" name="图片 5" descr="textimage32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5889" y="4067831"/>
            <a:ext cx="1977062" cy="2224194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67470" y="2518491"/>
            <a:ext cx="11831400" cy="1405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B.S断开瞬间,电感线圈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两端电势差大小为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C.电源电动势为2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 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D.由图2和图3可知两灯泡正常发光时,灯泡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的阻值与灯泡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的阻值之比为1∶2</a:t>
            </a:r>
            <a:endParaRPr lang="zh-CN" altLang="en-US" dirty="0"/>
          </a:p>
        </p:txBody>
      </p:sp>
      <p:sp>
        <p:nvSpPr>
          <p:cNvPr id="7" name="文本框 8"/>
          <p:cNvSpPr txBox="1"/>
          <p:nvPr/>
        </p:nvSpPr>
        <p:spPr>
          <a:xfrm>
            <a:off x="5219998" y="1598468"/>
            <a:ext cx="38563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3633" y="360968"/>
            <a:ext cx="2209075" cy="706084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r>
              <a:rPr lang="zh-CN" altLang="en-US" sz="40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19080" y="323925"/>
            <a:ext cx="8025654" cy="3831614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节  电磁感应现象　楞次定律  实验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探究影响感应电流方向的因素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1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电磁感应现象的理解和判断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2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实验：探究影响感应电流方向的因素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3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楞次定律及其应用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节  法拉第电磁感应定律、自感和涡流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sldjump"/>
              </a:rPr>
              <a:t>1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sldjump"/>
              </a:rPr>
              <a:t>法拉第电磁感应定律的理解及应用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2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导体切割磁感线产生感应电动势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3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自感现象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0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10" action="ppaction://hlinksldjump"/>
              </a:rPr>
              <a:t>4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0" action="ppaction://hlinksldjump"/>
              </a:rPr>
              <a:t>涡流　电磁阻尼和电磁驱动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7744" y="522968"/>
            <a:ext cx="170796" cy="167112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3192104" y="476625"/>
            <a:ext cx="44123" cy="5895972"/>
          </a:xfrm>
          <a:prstGeom prst="line">
            <a:avLst/>
          </a:prstGeom>
          <a:ln w="952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7744" y="2173037"/>
            <a:ext cx="170796" cy="167112"/>
          </a:xfrm>
          <a:prstGeom prst="rect">
            <a:avLst/>
          </a:prstGeom>
        </p:spPr>
      </p:pic>
      <p:sp>
        <p:nvSpPr>
          <p:cNvPr id="22" name="矩形: 圆角 3"/>
          <p:cNvSpPr/>
          <p:nvPr/>
        </p:nvSpPr>
        <p:spPr>
          <a:xfrm>
            <a:off x="3627512" y="4200126"/>
            <a:ext cx="1016422" cy="277123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grpSp>
        <p:nvGrpSpPr>
          <p:cNvPr id="25" name="组合 41"/>
          <p:cNvGrpSpPr/>
          <p:nvPr/>
        </p:nvGrpSpPr>
        <p:grpSpPr>
          <a:xfrm>
            <a:off x="3576793" y="4168924"/>
            <a:ext cx="4379509" cy="369332"/>
            <a:chOff x="3576793" y="4050464"/>
            <a:chExt cx="4379509" cy="369332"/>
          </a:xfrm>
        </p:grpSpPr>
        <p:sp>
          <p:nvSpPr>
            <p:cNvPr id="28" name="文本框 4"/>
            <p:cNvSpPr txBox="1"/>
            <p:nvPr/>
          </p:nvSpPr>
          <p:spPr>
            <a:xfrm>
              <a:off x="3576793" y="4050464"/>
              <a:ext cx="1139149" cy="36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小专题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</a:t>
              </a:r>
              <a:endParaRPr lang="zh-CN" altLang="en-US" dirty="0"/>
            </a:p>
          </p:txBody>
        </p:sp>
        <p:sp>
          <p:nvSpPr>
            <p:cNvPr id="30" name="文本框 4"/>
            <p:cNvSpPr txBox="1"/>
            <p:nvPr/>
          </p:nvSpPr>
          <p:spPr>
            <a:xfrm>
              <a:off x="4696893" y="4050464"/>
              <a:ext cx="3259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hlinkClick r:id="rId12" action="ppaction://hlinksldjump"/>
                </a:rPr>
                <a:t>电磁感应中的电路和图像问题</a:t>
              </a:r>
              <a:endParaRPr lang="zh-CN" altLang="en-US" dirty="0"/>
            </a:p>
          </p:txBody>
        </p:sp>
      </p:grpSp>
      <p:sp>
        <p:nvSpPr>
          <p:cNvPr id="34" name="矩形: 圆角 3"/>
          <p:cNvSpPr/>
          <p:nvPr/>
        </p:nvSpPr>
        <p:spPr>
          <a:xfrm>
            <a:off x="3627512" y="4678299"/>
            <a:ext cx="1016422" cy="277123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grpSp>
        <p:nvGrpSpPr>
          <p:cNvPr id="35" name="组合 41"/>
          <p:cNvGrpSpPr/>
          <p:nvPr/>
        </p:nvGrpSpPr>
        <p:grpSpPr>
          <a:xfrm>
            <a:off x="3576793" y="4647097"/>
            <a:ext cx="4307501" cy="369332"/>
            <a:chOff x="3576793" y="4050464"/>
            <a:chExt cx="4307501" cy="369332"/>
          </a:xfrm>
        </p:grpSpPr>
        <p:sp>
          <p:nvSpPr>
            <p:cNvPr id="36" name="文本框 4"/>
            <p:cNvSpPr txBox="1"/>
            <p:nvPr/>
          </p:nvSpPr>
          <p:spPr>
            <a:xfrm>
              <a:off x="3576793" y="4050464"/>
              <a:ext cx="1139149" cy="36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小专题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26</a:t>
              </a:r>
              <a:endParaRPr lang="zh-CN" altLang="en-US" dirty="0"/>
            </a:p>
          </p:txBody>
        </p:sp>
        <p:sp>
          <p:nvSpPr>
            <p:cNvPr id="37" name="文本框 4"/>
            <p:cNvSpPr txBox="1"/>
            <p:nvPr/>
          </p:nvSpPr>
          <p:spPr>
            <a:xfrm>
              <a:off x="4696893" y="4050464"/>
              <a:ext cx="318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hlinkClick r:id="rId13" action="ppaction://hlinksldjump"/>
                </a:rPr>
                <a:t>基础单杆问题</a:t>
              </a:r>
              <a:endParaRPr lang="zh-CN" altLang="en-US" dirty="0"/>
            </a:p>
          </p:txBody>
        </p:sp>
      </p:grpSp>
      <p:sp>
        <p:nvSpPr>
          <p:cNvPr id="39" name="矩形: 圆角 3"/>
          <p:cNvSpPr/>
          <p:nvPr/>
        </p:nvSpPr>
        <p:spPr>
          <a:xfrm>
            <a:off x="3627512" y="5208852"/>
            <a:ext cx="1016422" cy="277123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grpSp>
        <p:nvGrpSpPr>
          <p:cNvPr id="40" name="组合 41"/>
          <p:cNvGrpSpPr/>
          <p:nvPr/>
        </p:nvGrpSpPr>
        <p:grpSpPr>
          <a:xfrm>
            <a:off x="3576793" y="5177650"/>
            <a:ext cx="3947461" cy="369332"/>
            <a:chOff x="3576793" y="4050464"/>
            <a:chExt cx="3947461" cy="369332"/>
          </a:xfrm>
        </p:grpSpPr>
        <p:sp>
          <p:nvSpPr>
            <p:cNvPr id="41" name="文本框 4"/>
            <p:cNvSpPr txBox="1"/>
            <p:nvPr/>
          </p:nvSpPr>
          <p:spPr>
            <a:xfrm>
              <a:off x="3576793" y="4050464"/>
              <a:ext cx="1139149" cy="36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小专题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27</a:t>
              </a:r>
              <a:endParaRPr lang="zh-CN" altLang="en-US" dirty="0"/>
            </a:p>
          </p:txBody>
        </p:sp>
        <p:sp>
          <p:nvSpPr>
            <p:cNvPr id="42" name="文本框 4"/>
            <p:cNvSpPr txBox="1"/>
            <p:nvPr/>
          </p:nvSpPr>
          <p:spPr>
            <a:xfrm>
              <a:off x="4696893" y="4050464"/>
              <a:ext cx="282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hlinkClick r:id="rId14" action="ppaction://hlinksldjump"/>
                </a:rPr>
                <a:t>含容含源单杆问题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矩形: 圆角 3"/>
          <p:cNvSpPr/>
          <p:nvPr/>
        </p:nvSpPr>
        <p:spPr>
          <a:xfrm>
            <a:off x="3627512" y="5678636"/>
            <a:ext cx="1016422" cy="277123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grpSp>
        <p:nvGrpSpPr>
          <p:cNvPr id="45" name="组合 41"/>
          <p:cNvGrpSpPr/>
          <p:nvPr/>
        </p:nvGrpSpPr>
        <p:grpSpPr>
          <a:xfrm>
            <a:off x="3576793" y="5647434"/>
            <a:ext cx="4019469" cy="369332"/>
            <a:chOff x="3576793" y="4050464"/>
            <a:chExt cx="4019469" cy="369332"/>
          </a:xfrm>
        </p:grpSpPr>
        <p:sp>
          <p:nvSpPr>
            <p:cNvPr id="46" name="文本框 4"/>
            <p:cNvSpPr txBox="1"/>
            <p:nvPr/>
          </p:nvSpPr>
          <p:spPr>
            <a:xfrm>
              <a:off x="3576793" y="4050464"/>
              <a:ext cx="1139149" cy="36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小专题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28</a:t>
              </a:r>
              <a:endParaRPr lang="zh-CN" altLang="en-US" dirty="0"/>
            </a:p>
          </p:txBody>
        </p:sp>
        <p:sp>
          <p:nvSpPr>
            <p:cNvPr id="47" name="文本框 4"/>
            <p:cNvSpPr txBox="1"/>
            <p:nvPr/>
          </p:nvSpPr>
          <p:spPr>
            <a:xfrm>
              <a:off x="4696893" y="4050464"/>
              <a:ext cx="2899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hlinkClick r:id="rId15" action="ppaction://hlinksldjump"/>
                </a:rPr>
                <a:t>双杆问题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矩形: 圆角 3"/>
          <p:cNvSpPr/>
          <p:nvPr/>
        </p:nvSpPr>
        <p:spPr>
          <a:xfrm>
            <a:off x="3627512" y="6106475"/>
            <a:ext cx="1016422" cy="277123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grpSp>
        <p:nvGrpSpPr>
          <p:cNvPr id="50" name="组合 41"/>
          <p:cNvGrpSpPr/>
          <p:nvPr/>
        </p:nvGrpSpPr>
        <p:grpSpPr>
          <a:xfrm>
            <a:off x="3576793" y="6075273"/>
            <a:ext cx="3587421" cy="369332"/>
            <a:chOff x="3576793" y="4050464"/>
            <a:chExt cx="3587421" cy="369332"/>
          </a:xfrm>
        </p:grpSpPr>
        <p:sp>
          <p:nvSpPr>
            <p:cNvPr id="51" name="文本框 4"/>
            <p:cNvSpPr txBox="1"/>
            <p:nvPr/>
          </p:nvSpPr>
          <p:spPr>
            <a:xfrm>
              <a:off x="3576793" y="4050464"/>
              <a:ext cx="1139149" cy="36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小专题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29</a:t>
              </a:r>
              <a:endParaRPr lang="zh-CN" altLang="en-US" dirty="0"/>
            </a:p>
          </p:txBody>
        </p:sp>
        <p:sp>
          <p:nvSpPr>
            <p:cNvPr id="52" name="文本框 4"/>
            <p:cNvSpPr txBox="1"/>
            <p:nvPr/>
          </p:nvSpPr>
          <p:spPr>
            <a:xfrm>
              <a:off x="4696893" y="4050464"/>
              <a:ext cx="2467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hlinkClick r:id="rId16" action="ppaction://hlinksldjump"/>
                </a:rPr>
                <a:t>线框问题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3323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电路达到稳定后,灯泡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处于正常发光状态,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&gt;0,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&gt;0,开关S断开瞬间,由于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电感线圈的自感作用,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&gt;0,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&lt;0(点拨:断开开关S瞬间,流经灯泡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的电流方向不变,流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经灯泡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的电流方向改变),所以题图2为灯泡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两端电势差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在S断开前后随时间的变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化关系,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。根据题图,S断开瞬间,电感线圈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两端电势差大小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B错</a:t>
            </a:r>
            <a:br>
              <a:rPr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。电路达到稳定后,灯泡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处于正常发光状态,由题图可知电源电动势为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C错</a:t>
            </a:r>
            <a:br>
              <a:rPr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。在S断开瞬间,电感线圈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和灯泡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构成闭合回路,经过两灯泡的电流相等,由于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,根据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,可知灯泡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的阻值与灯泡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的阻值之比为1∶2,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pic>
        <p:nvPicPr>
          <p:cNvPr id="3" name="图片 3" descr="textimage30.jpeg">
            <a:extLst>
              <a:ext uri="{FF2B5EF4-FFF2-40B4-BE49-F238E27FC236}">
                <a16:creationId xmlns:a16="http://schemas.microsoft.com/office/drawing/2014/main" id="{DA8EED02-48B3-922A-21EE-3C4A85022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5077" y="3852317"/>
            <a:ext cx="2160240" cy="2433113"/>
          </a:xfrm>
          <a:prstGeom prst="rect">
            <a:avLst/>
          </a:prstGeom>
        </p:spPr>
      </p:pic>
      <p:pic>
        <p:nvPicPr>
          <p:cNvPr id="4" name="图片 4" descr="textimage31.jpeg">
            <a:extLst>
              <a:ext uri="{FF2B5EF4-FFF2-40B4-BE49-F238E27FC236}">
                <a16:creationId xmlns:a16="http://schemas.microsoft.com/office/drawing/2014/main" id="{0F55FD0A-228B-0689-68DD-01841128C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120" y="3852317"/>
            <a:ext cx="2268058" cy="2366669"/>
          </a:xfrm>
          <a:prstGeom prst="rect">
            <a:avLst/>
          </a:prstGeom>
        </p:spPr>
      </p:pic>
      <p:pic>
        <p:nvPicPr>
          <p:cNvPr id="5" name="图片 5" descr="textimage32.jpeg">
            <a:extLst>
              <a:ext uri="{FF2B5EF4-FFF2-40B4-BE49-F238E27FC236}">
                <a16:creationId xmlns:a16="http://schemas.microsoft.com/office/drawing/2014/main" id="{7E6AF32B-03C1-0EB2-1947-F436316965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5384" y="3994792"/>
            <a:ext cx="1977062" cy="22241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9763" y="755973"/>
            <a:ext cx="10728662" cy="3348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    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通、断电自感现象的判断技巧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通电时线圈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产生的自感电动势阻碍电流的增大且与电流方向相反,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使电流相对缓慢地增大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断电时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线圈产生的自感电动势与原电流方向相同,在与线圈串联的回路中,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线圈相当于电源,它提供的电流逐渐变小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电流稳定时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,若线圈有电阻,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线圈就相当于一个定值电阻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;若不计线圈的电阻,线圈就相当于一根导线。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10877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要点4　涡流　电磁阻尼和电磁驱动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一、涡流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16415"/>
              </p:ext>
            </p:extLst>
          </p:nvPr>
        </p:nvGraphicFramePr>
        <p:xfrm>
          <a:off x="468000" y="1723292"/>
          <a:ext cx="10872678" cy="3397697"/>
        </p:xfrm>
        <a:graphic>
          <a:graphicData uri="http://schemas.openxmlformats.org/drawingml/2006/table">
            <a:tbl>
              <a:tblPr/>
              <a:tblGrid>
                <a:gridCol w="71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3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产生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在变化的磁场中,导体内产生的感应电流,就像水中的漩涡,叫作涡电流,简称涡流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特点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若金属的电阻率小,涡流往往很强,产生的热量很多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应用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涡流热效应的应用:真空冶炼炉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涡流磁效应的应用:探雷器、安检门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防止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电动机、变压器等设备中为</a:t>
                      </a: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防止铁芯中涡流过大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而导致浪费能量,损坏电器,可采取的措施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(1)增大铁芯材料的电阻率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(2)用相互绝缘的硅钢片叠成的铁芯代替整块硅钢铁芯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49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二、电磁阻尼和电磁驱动</a:t>
            </a:r>
            <a:endParaRPr lang="zh-CN" altLang="en-US" b="1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17864"/>
              </p:ext>
            </p:extLst>
          </p:nvPr>
        </p:nvGraphicFramePr>
        <p:xfrm>
          <a:off x="468000" y="971997"/>
          <a:ext cx="11268000" cy="3096344"/>
        </p:xfrm>
        <a:graphic>
          <a:graphicData uri="http://schemas.openxmlformats.org/drawingml/2006/table">
            <a:tbl>
              <a:tblPr/>
              <a:tblGrid>
                <a:gridCol w="359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3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19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电磁阻尼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电磁驱动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1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30" kern="0" spc="346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由于导体在磁场中运动而产生感应电流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由于磁场运动引起磁通量变化而产生感应电流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30" kern="0" spc="346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安培力的方向与导体运动方向相反,阻碍导体运动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安培力方向与导体运动方向相同,推动导体运动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05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3560" kern="0" spc="-1384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导体克服安培力做功,其他形式的能转化为电能,最终转化为内能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由于电磁感应,磁场能转化为电能,通过安培力做功,电能转化为导体的机械能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图片 3" descr="textimage3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000" y="1654273"/>
            <a:ext cx="276224" cy="533400"/>
          </a:xfrm>
          <a:prstGeom prst="rect">
            <a:avLst/>
          </a:prstGeom>
        </p:spPr>
      </p:pic>
      <p:pic>
        <p:nvPicPr>
          <p:cNvPr id="5" name="图片 4" descr="textimage3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662" y="2339610"/>
            <a:ext cx="276224" cy="533399"/>
          </a:xfrm>
          <a:prstGeom prst="rect">
            <a:avLst/>
          </a:prstGeom>
        </p:spPr>
      </p:pic>
      <p:pic>
        <p:nvPicPr>
          <p:cNvPr id="6" name="图片 5" descr="textimage3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662" y="3014219"/>
            <a:ext cx="276224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3454" y="323925"/>
            <a:ext cx="11305256" cy="1749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某种售货机硬币识别系统的示意图如图所示。虚线框内存在磁场,从入口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进入的硬币沿光滑斜面滚落,通过磁场区域后,由测速器测出其速度大小。若速度在某一合适范围,挡板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自动开启,硬币就会沿斜面进入接收装置;否则挡板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开启,硬币进入另一个通道拒绝接收。下列说法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的是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470" y="2058503"/>
            <a:ext cx="11831400" cy="1749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20000"/>
              </a:lnSpc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A.磁场能使硬币的速度增大得更慢</a:t>
            </a:r>
            <a:endParaRPr lang="zh-CN" altLang="en-US" sz="2800" dirty="0"/>
          </a:p>
          <a:p>
            <a:pPr eaLnBrk="0" latinLnBrk="1" hangingPunct="0">
              <a:lnSpc>
                <a:spcPct val="120000"/>
              </a:lnSpc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B.如果没有磁场,则测速器示数会更小一些</a:t>
            </a:r>
            <a:endParaRPr lang="zh-CN" altLang="en-US" sz="2800" dirty="0"/>
          </a:p>
          <a:p>
            <a:pPr eaLnBrk="0" latinLnBrk="1" hangingPunct="0">
              <a:lnSpc>
                <a:spcPct val="120000"/>
              </a:lnSpc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C.硬币进入磁场的过程会受到磁场的阻力</a:t>
            </a:r>
            <a:endParaRPr lang="zh-CN" altLang="en-US" sz="2800" dirty="0"/>
          </a:p>
          <a:p>
            <a:pPr marL="0" indent="0" eaLnBrk="0" latinLnBrk="1" hangingPunct="0">
              <a:lnSpc>
                <a:spcPct val="12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D.由于磁场的作用,硬币的机械能减少</a:t>
            </a:r>
            <a:endParaRPr lang="zh-CN" altLang="en-US" dirty="0"/>
          </a:p>
        </p:txBody>
      </p:sp>
      <p:pic>
        <p:nvPicPr>
          <p:cNvPr id="4" name="图片 3" descr="textimage36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3720" y="1782504"/>
            <a:ext cx="3006788" cy="1835674"/>
          </a:xfrm>
          <a:prstGeom prst="rect">
            <a:avLst/>
          </a:prstGeom>
        </p:spPr>
      </p:pic>
      <p:sp>
        <p:nvSpPr>
          <p:cNvPr id="5" name="文本框 8"/>
          <p:cNvSpPr txBox="1"/>
          <p:nvPr/>
        </p:nvSpPr>
        <p:spPr>
          <a:xfrm>
            <a:off x="5436022" y="1626168"/>
            <a:ext cx="38563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3FE7B9F-0E7A-F905-D15E-6E0DDA1CEAC2}"/>
              </a:ext>
            </a:extLst>
          </p:cNvPr>
          <p:cNvSpPr txBox="1"/>
          <p:nvPr/>
        </p:nvSpPr>
        <p:spPr>
          <a:xfrm>
            <a:off x="467470" y="3858703"/>
            <a:ext cx="11161240" cy="2652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20000"/>
              </a:lnSpc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硬币进入磁场和离开磁场的过程中,穿过硬币的磁通量发生变化,硬币中产生感应电流,从而阻碍硬币的相对运动,即硬币进入磁场的过程会受到磁场的阻力。若磁场对硬币的阻力大于、等于、小于硬币重力沿斜面的分力,对应硬币将做减速、匀速、加速运动（但其速度增加得更慢）;磁场能使硬币的速度增大得更慢,如果没有磁场,则测速器的示数会更大一些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A、C正确,B错误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。硬币进入磁场和离开磁场的过程中,磁场对硬币的阻力对硬币做负功,硬币的机械能减少,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选B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小专题</a:t>
            </a:r>
            <a:endParaRPr lang="en-US" altLang="zh-CN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082360"/>
            <a:ext cx="6599869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电磁感应中的电路和图像问题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6788" y="213341"/>
            <a:ext cx="11831400" cy="10877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电磁感应中的电路问题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一、电磁感应问题与电路知识的关联</a:t>
            </a:r>
            <a:endParaRPr lang="zh-CN" altLang="en-US" dirty="0"/>
          </a:p>
        </p:txBody>
      </p:sp>
      <p:pic>
        <p:nvPicPr>
          <p:cNvPr id="3" name="图片 3" descr="textimage37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478" y="1692077"/>
            <a:ext cx="4247942" cy="2672093"/>
          </a:xfrm>
          <a:prstGeom prst="rect">
            <a:avLst/>
          </a:prstGeom>
        </p:spPr>
      </p:pic>
      <p:pic>
        <p:nvPicPr>
          <p:cNvPr id="4" name="图片 3" descr="textimage38.jpeg">
            <a:extLst>
              <a:ext uri="{FF2B5EF4-FFF2-40B4-BE49-F238E27FC236}">
                <a16:creationId xmlns:a16="http://schemas.microsoft.com/office/drawing/2014/main" id="{BEF66BDC-FD7D-9BC9-791B-AB44316BF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9611" y="1404045"/>
            <a:ext cx="5343525" cy="3762375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3CBFDE03-4CC1-7BCD-91FC-DD47936B649C}"/>
              </a:ext>
            </a:extLst>
          </p:cNvPr>
          <p:cNvSpPr txBox="1"/>
          <p:nvPr/>
        </p:nvSpPr>
        <p:spPr>
          <a:xfrm>
            <a:off x="5808162" y="803375"/>
            <a:ext cx="6394831" cy="49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22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二、“三步走”分析电路为主的电磁感应问题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955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30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电磁感应中的图像问题</a:t>
            </a: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一、分析思路</a:t>
            </a:r>
            <a:endParaRPr lang="zh-CN" altLang="en-US" b="1" dirty="0"/>
          </a:p>
        </p:txBody>
      </p:sp>
      <p:pic>
        <p:nvPicPr>
          <p:cNvPr id="7" name="图片 3" descr="textimage40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354" y="1302494"/>
            <a:ext cx="4896544" cy="4847456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75C88FF6-492B-54EC-D9DC-226B8A3B6923}"/>
              </a:ext>
            </a:extLst>
          </p:cNvPr>
          <p:cNvSpPr txBox="1"/>
          <p:nvPr/>
        </p:nvSpPr>
        <p:spPr>
          <a:xfrm>
            <a:off x="5544990" y="971997"/>
            <a:ext cx="6443760" cy="3807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二、几点关注</a:t>
            </a:r>
            <a:endParaRPr lang="zh-CN" altLang="en-US" sz="2800" b="1" dirty="0"/>
          </a:p>
          <a:p>
            <a:pPr eaLnBrk="0" latinLnBrk="1" hangingPunct="0">
              <a:lnSpc>
                <a:spcPct val="130000"/>
              </a:lnSpc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(1)导体棒切割磁感线的有效长度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L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有效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的变化。</a:t>
            </a:r>
            <a:endParaRPr lang="zh-CN" altLang="en-US" sz="2800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eaLnBrk="0" latinLnBrk="1" hangingPunct="0">
              <a:lnSpc>
                <a:spcPct val="130000"/>
              </a:lnSpc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(2)导体棒相对磁场运动速度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相对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的变化。</a:t>
            </a:r>
            <a:endParaRPr lang="zh-CN" altLang="en-US" sz="2800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(3)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Φ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图像和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图像的图线斜率的变化。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(4)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题中规定的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B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I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F</a:t>
            </a:r>
            <a:r>
              <a:rPr lang="zh-CN" altLang="en-US" sz="1815" u="sng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安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等物理量的正方向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三、数形结合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写出图像中横、纵坐标两物理量之间的函数关系式,把图像和函数关系式结合起来。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4285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(多选)如图所示,水平光滑桌面上有一等边三角形金属线框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点恰好处于方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向垂直于桌面向里的匀强磁场的边界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上,在拉力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的作用下,线框以恒定速率通过匀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强磁场区域,磁场区域的宽度大于线框的边长,且运动过程中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始终与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保持平行。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在线框从开始进入磁场到完全进入磁场区域的过程中,下列四幅图中可以正确反映线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框中的感应电流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、热功率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、拉力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以及通过线框横截面的电荷量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随时间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变化规律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的是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7595" kern="0" spc="9429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41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26" y="3204245"/>
            <a:ext cx="2162175" cy="19716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00200" y="3006738"/>
            <a:ext cx="6520398" cy="2169181"/>
            <a:chOff x="468000" y="789966"/>
            <a:chExt cx="5676899" cy="1885950"/>
          </a:xfrm>
        </p:grpSpPr>
        <p:pic>
          <p:nvPicPr>
            <p:cNvPr id="5" name="图片 3" descr="textimage42.jpe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8000" y="789966"/>
              <a:ext cx="1419225" cy="1885950"/>
            </a:xfrm>
            <a:prstGeom prst="rect">
              <a:avLst/>
            </a:prstGeom>
          </p:spPr>
        </p:pic>
        <p:pic>
          <p:nvPicPr>
            <p:cNvPr id="6" name="图片 4" descr="textimage43.jpe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87225" y="813778"/>
              <a:ext cx="1419225" cy="1838325"/>
            </a:xfrm>
            <a:prstGeom prst="rect">
              <a:avLst/>
            </a:prstGeom>
          </p:spPr>
        </p:pic>
        <p:pic>
          <p:nvPicPr>
            <p:cNvPr id="7" name="图片 5" descr="textimage44.jpe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06450" y="813778"/>
              <a:ext cx="1419225" cy="1838325"/>
            </a:xfrm>
            <a:prstGeom prst="rect">
              <a:avLst/>
            </a:prstGeom>
          </p:spPr>
        </p:pic>
        <p:pic>
          <p:nvPicPr>
            <p:cNvPr id="8" name="图片 6" descr="textimage45.jpe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25675" y="813778"/>
              <a:ext cx="1419224" cy="183832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1441288" y="2772197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507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关注有效长度的变化得出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间的函数关系式,设线框进入磁场时的速度为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,总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,经过时间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(线框未全部进入磁场),切割磁感线的有效长度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tan 30°=</a:t>
            </a:r>
            <a:r>
              <a:rPr lang="zh-CN" altLang="en-US" sz="3285" kern="0" spc="99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感应电动势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,回路中的感应电流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20" kern="0" spc="-922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,整理可得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85" kern="0" spc="414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成正比,故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线为一条过坐标原点的倾斜直线,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。热功率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905" kern="0" spc="7269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30" kern="0" spc="2742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1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图线为抛物线的一部分,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。线框受安培力大小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BIl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×</a:t>
            </a:r>
            <a:r>
              <a:rPr lang="zh-CN" altLang="en-US" sz="3285" kern="0" spc="414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×</a:t>
            </a:r>
            <a:r>
              <a:rPr lang="zh-CN" altLang="en-US" sz="3285" kern="0" spc="99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195" kern="0" spc="2502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根据平衡条件可知拉力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与安培力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'等大反向,故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成正比,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图线为一条过坐标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原点的倾斜直线,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。通过线框横截面的电荷量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20" kern="0" spc="577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20" kern="0" spc="1252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85" kern="0" spc="309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成正比,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164197"/>
              </p:ext>
            </p:extLst>
          </p:nvPr>
        </p:nvGraphicFramePr>
        <p:xfrm>
          <a:off x="10980638" y="857913"/>
          <a:ext cx="5429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25600" imgH="18897600" progId="Equation.DSMT4">
                  <p:embed/>
                </p:oleObj>
              </mc:Choice>
              <mc:Fallback>
                <p:oleObj name="Equation" r:id="rId3" imgW="14325600" imgH="18897600" progId="Equation.DSMT4">
                  <p:embed/>
                  <p:pic>
                    <p:nvPicPr>
                      <p:cNvPr id="0" name="图片 1228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80638" y="857913"/>
                        <a:ext cx="542925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40732"/>
              </p:ext>
            </p:extLst>
          </p:nvPr>
        </p:nvGraphicFramePr>
        <p:xfrm>
          <a:off x="5559810" y="1669734"/>
          <a:ext cx="2666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010400" imgH="17373600" progId="Equation.DSMT4">
                  <p:embed/>
                </p:oleObj>
              </mc:Choice>
              <mc:Fallback>
                <p:oleObj name="Equation" r:id="rId5" imgW="7010400" imgH="17373600" progId="Equation.DSMT4">
                  <p:embed/>
                  <p:pic>
                    <p:nvPicPr>
                      <p:cNvPr id="0" name="图片 1228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9810" y="1669734"/>
                        <a:ext cx="2666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297282"/>
              </p:ext>
            </p:extLst>
          </p:nvPr>
        </p:nvGraphicFramePr>
        <p:xfrm>
          <a:off x="7401483" y="1613812"/>
          <a:ext cx="942974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993600" imgH="18897600" progId="Equation.DSMT4">
                  <p:embed/>
                </p:oleObj>
              </mc:Choice>
              <mc:Fallback>
                <p:oleObj name="Equation" r:id="rId7" imgW="24993600" imgH="18897600" progId="Equation.DSMT4">
                  <p:embed/>
                  <p:pic>
                    <p:nvPicPr>
                      <p:cNvPr id="0" name="图片 1229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01483" y="1613812"/>
                        <a:ext cx="942974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841727"/>
              </p:ext>
            </p:extLst>
          </p:nvPr>
        </p:nvGraphicFramePr>
        <p:xfrm>
          <a:off x="7779920" y="2405089"/>
          <a:ext cx="1419224" cy="895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7490400" imgH="23774400" progId="Equation.DSMT4">
                  <p:embed/>
                </p:oleObj>
              </mc:Choice>
              <mc:Fallback>
                <p:oleObj name="Equation" r:id="rId9" imgW="37490400" imgH="23774400" progId="Equation.DSMT4">
                  <p:embed/>
                  <p:pic>
                    <p:nvPicPr>
                      <p:cNvPr id="0" name="图片 1229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79920" y="2405089"/>
                        <a:ext cx="1419224" cy="8953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4193"/>
              </p:ext>
            </p:extLst>
          </p:nvPr>
        </p:nvGraphicFramePr>
        <p:xfrm>
          <a:off x="9555408" y="2490888"/>
          <a:ext cx="73342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507200" imgH="18288000" progId="Equation.DSMT4">
                  <p:embed/>
                </p:oleObj>
              </mc:Choice>
              <mc:Fallback>
                <p:oleObj name="Equation" r:id="rId11" imgW="19507200" imgH="18288000" progId="Equation.DSMT4">
                  <p:embed/>
                  <p:pic>
                    <p:nvPicPr>
                      <p:cNvPr id="0" name="图片 1229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55408" y="2490888"/>
                        <a:ext cx="733424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694740"/>
              </p:ext>
            </p:extLst>
          </p:nvPr>
        </p:nvGraphicFramePr>
        <p:xfrm>
          <a:off x="8604374" y="3298785"/>
          <a:ext cx="942974" cy="71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993600" imgH="18897600" progId="Equation.DSMT4">
                  <p:embed/>
                </p:oleObj>
              </mc:Choice>
              <mc:Fallback>
                <p:oleObj name="Equation" r:id="rId13" imgW="24993600" imgH="18897600" progId="Equation.DSMT4">
                  <p:embed/>
                  <p:pic>
                    <p:nvPicPr>
                      <p:cNvPr id="0" name="图片 1229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04374" y="3298785"/>
                        <a:ext cx="942974" cy="7143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322759"/>
              </p:ext>
            </p:extLst>
          </p:nvPr>
        </p:nvGraphicFramePr>
        <p:xfrm>
          <a:off x="9972526" y="3298785"/>
          <a:ext cx="5429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325600" imgH="18897600" progId="Equation.DSMT4">
                  <p:embed/>
                </p:oleObj>
              </mc:Choice>
              <mc:Fallback>
                <p:oleObj name="Equation" r:id="rId15" imgW="14325600" imgH="18897600" progId="Equation.DSMT4">
                  <p:embed/>
                  <p:pic>
                    <p:nvPicPr>
                      <p:cNvPr id="0" name="图片 1229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72526" y="3298785"/>
                        <a:ext cx="542925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710821"/>
              </p:ext>
            </p:extLst>
          </p:nvPr>
        </p:nvGraphicFramePr>
        <p:xfrm>
          <a:off x="10940629" y="3293881"/>
          <a:ext cx="719550" cy="719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58720" imgH="419040" progId="Equation.DSMT4">
                  <p:embed/>
                </p:oleObj>
              </mc:Choice>
              <mc:Fallback>
                <p:oleObj name="Equation" r:id="rId17" imgW="558720" imgH="419040" progId="Equation.DSMT4">
                  <p:embed/>
                  <p:pic>
                    <p:nvPicPr>
                      <p:cNvPr id="0" name="图片 1229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940629" y="3293881"/>
                        <a:ext cx="719550" cy="71927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963265"/>
              </p:ext>
            </p:extLst>
          </p:nvPr>
        </p:nvGraphicFramePr>
        <p:xfrm>
          <a:off x="7500172" y="4718352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192000" imgH="17373600" progId="Equation.DSMT4">
                  <p:embed/>
                </p:oleObj>
              </mc:Choice>
              <mc:Fallback>
                <p:oleObj name="Equation" r:id="rId19" imgW="12192000" imgH="17373600" progId="Equation.DSMT4">
                  <p:embed/>
                  <p:pic>
                    <p:nvPicPr>
                      <p:cNvPr id="0" name="图片 12296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500172" y="4718352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686884"/>
              </p:ext>
            </p:extLst>
          </p:nvPr>
        </p:nvGraphicFramePr>
        <p:xfrm>
          <a:off x="8129946" y="4718352"/>
          <a:ext cx="5429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4325600" imgH="17373600" progId="Equation.DSMT4">
                  <p:embed/>
                </p:oleObj>
              </mc:Choice>
              <mc:Fallback>
                <p:oleObj name="Equation" r:id="rId21" imgW="14325600" imgH="17373600" progId="Equation.DSMT4">
                  <p:embed/>
                  <p:pic>
                    <p:nvPicPr>
                      <p:cNvPr id="0" name="图片 12297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129946" y="4718352"/>
                        <a:ext cx="5429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539205"/>
              </p:ext>
            </p:extLst>
          </p:nvPr>
        </p:nvGraphicFramePr>
        <p:xfrm>
          <a:off x="8845444" y="4571693"/>
          <a:ext cx="809624" cy="71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1336000" imgH="18897600" progId="Equation.DSMT4">
                  <p:embed/>
                </p:oleObj>
              </mc:Choice>
              <mc:Fallback>
                <p:oleObj name="Equation" r:id="rId23" imgW="21336000" imgH="18897600" progId="Equation.DSMT4">
                  <p:embed/>
                  <p:pic>
                    <p:nvPicPr>
                      <p:cNvPr id="0" name="图片 12298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845444" y="4571693"/>
                        <a:ext cx="809624" cy="7143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"/>
          <p:cNvSpPr txBox="1"/>
          <p:nvPr/>
        </p:nvSpPr>
        <p:spPr>
          <a:xfrm>
            <a:off x="468000" y="5436493"/>
            <a:ext cx="11831400" cy="556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图线为一条过坐标原点的倾斜直线,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1700466"/>
            <a:ext cx="6172034" cy="2400453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电磁感应现象　楞次定律　实验</a:t>
            </a:r>
            <a:r>
              <a:rPr lang="en-US" altLang="zh-CN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探究影响感应电流方向的因素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小专题</a:t>
            </a:r>
            <a:endParaRPr lang="en-US" altLang="zh-CN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486691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基础单杆问题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576000" y="251917"/>
            <a:ext cx="10044598" cy="651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电磁感应中的单杆问题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576000" y="835018"/>
            <a:ext cx="11718000" cy="3919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一、问题分类及解题方法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1.明确两大研究对象及其关系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3470" kern="0" spc="37227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endParaRPr lang="zh-CN" altLang="en-US" dirty="0"/>
          </a:p>
        </p:txBody>
      </p:sp>
      <p:pic>
        <p:nvPicPr>
          <p:cNvPr id="6" name="图片 3" descr="textimage22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9638" y="1980109"/>
            <a:ext cx="6336704" cy="36276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6000" y="395933"/>
            <a:ext cx="3707894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12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2.动力学问题解题步骤</a:t>
            </a:r>
            <a:endParaRPr lang="zh-CN" altLang="en-US" dirty="0"/>
          </a:p>
        </p:txBody>
      </p:sp>
      <p:pic>
        <p:nvPicPr>
          <p:cNvPr id="4" name="图片 3" descr="textimage23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5702" y="1043994"/>
            <a:ext cx="6621776" cy="446450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6000" y="251928"/>
            <a:ext cx="11718000" cy="1066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12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3.能量分析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(1)焦耳热的三种求法</a:t>
            </a:r>
            <a:endParaRPr lang="zh-CN" altLang="en-US" dirty="0"/>
          </a:p>
        </p:txBody>
      </p:sp>
      <p:pic>
        <p:nvPicPr>
          <p:cNvPr id="4" name="图片 3" descr="textimage24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638" y="1397143"/>
            <a:ext cx="5328592" cy="2671198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83548" y="4036881"/>
            <a:ext cx="3484322" cy="15436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12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(2)能量转化过程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4720" kern="0" spc="58578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endParaRPr lang="zh-CN" altLang="en-US" dirty="0"/>
          </a:p>
        </p:txBody>
      </p:sp>
      <p:pic>
        <p:nvPicPr>
          <p:cNvPr id="6" name="图片 4" descr="textimage25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582" y="4697217"/>
            <a:ext cx="6264696" cy="88329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6000" y="395933"/>
            <a:ext cx="11718000" cy="5005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68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4.动量分析(可求变力问题)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(1)求电荷量或速度:-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B</a:t>
            </a:r>
            <a:r>
              <a:rPr lang="zh-CN" altLang="en-US" sz="1915" kern="0" spc="-638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,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=</a:t>
            </a:r>
            <a:r>
              <a:rPr lang="zh-CN" altLang="en-US" sz="1915" kern="0" spc="-638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(2)求位移:-</a:t>
            </a:r>
            <a:r>
              <a:rPr lang="zh-CN" altLang="en-US" sz="3545" kern="0" spc="4178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=0-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,即-</a:t>
            </a:r>
            <a:r>
              <a:rPr lang="zh-CN" altLang="en-US" sz="3505" kern="0" spc="2196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=0-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2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(3)求时间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①-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B</a:t>
            </a:r>
            <a:r>
              <a:rPr lang="zh-CN" altLang="en-US" sz="1915" kern="0" spc="-638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其他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,即-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BLq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其他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,已知电荷量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和初速度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、末速度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2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等,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其他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为恒力,可求出变加速运动的时间。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②-</a:t>
            </a:r>
            <a:r>
              <a:rPr lang="zh-CN" altLang="en-US" sz="3545" kern="0" spc="4178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其他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, </a:t>
            </a:r>
            <a:r>
              <a:rPr lang="zh-CN" altLang="en-US" sz="1450" kern="0" spc="-177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。若已知位移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和初速度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、末速度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等,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其他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为恒力,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7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也可求出变加速运动的时间。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378432"/>
              </p:ext>
            </p:extLst>
          </p:nvPr>
        </p:nvGraphicFramePr>
        <p:xfrm>
          <a:off x="3445407" y="1069383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67200" imgH="8229600" progId="Equation.DSMT4">
                  <p:embed/>
                </p:oleObj>
              </mc:Choice>
              <mc:Fallback>
                <p:oleObj name="Equation" r:id="rId3" imgW="4267200" imgH="82296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407" y="1069383"/>
                        <a:ext cx="1619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24813"/>
              </p:ext>
            </p:extLst>
          </p:nvPr>
        </p:nvGraphicFramePr>
        <p:xfrm>
          <a:off x="5706145" y="1069383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67200" imgH="8229600" progId="Equation.DSMT4">
                  <p:embed/>
                </p:oleObj>
              </mc:Choice>
              <mc:Fallback>
                <p:oleObj name="Equation" r:id="rId5" imgW="4267200" imgH="82296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145" y="1069383"/>
                        <a:ext cx="1619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26289"/>
              </p:ext>
            </p:extLst>
          </p:nvPr>
        </p:nvGraphicFramePr>
        <p:xfrm>
          <a:off x="2037717" y="1670816"/>
          <a:ext cx="981074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908000" imgH="21031200" progId="Equation.DSMT4">
                  <p:embed/>
                </p:oleObj>
              </mc:Choice>
              <mc:Fallback>
                <p:oleObj name="Equation" r:id="rId7" imgW="25908000" imgH="2103120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717" y="1670816"/>
                        <a:ext cx="981074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865829"/>
              </p:ext>
            </p:extLst>
          </p:nvPr>
        </p:nvGraphicFramePr>
        <p:xfrm>
          <a:off x="4351261" y="1682425"/>
          <a:ext cx="7239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202400" imgH="20726400" progId="Equation.DSMT4">
                  <p:embed/>
                </p:oleObj>
              </mc:Choice>
              <mc:Fallback>
                <p:oleObj name="Equation" r:id="rId9" imgW="19202400" imgH="2072640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261" y="1682425"/>
                        <a:ext cx="7239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448232"/>
              </p:ext>
            </p:extLst>
          </p:nvPr>
        </p:nvGraphicFramePr>
        <p:xfrm>
          <a:off x="1167590" y="3066037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267200" imgH="8229600" progId="Equation.DSMT4">
                  <p:embed/>
                </p:oleObj>
              </mc:Choice>
              <mc:Fallback>
                <p:oleObj name="Equation" r:id="rId11" imgW="4267200" imgH="822960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590" y="3066037"/>
                        <a:ext cx="1619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566701"/>
              </p:ext>
            </p:extLst>
          </p:nvPr>
        </p:nvGraphicFramePr>
        <p:xfrm>
          <a:off x="983900" y="4224391"/>
          <a:ext cx="9810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908000" imgH="21031200" progId="Equation.DSMT4">
                  <p:embed/>
                </p:oleObj>
              </mc:Choice>
              <mc:Fallback>
                <p:oleObj name="Equation" r:id="rId13" imgW="25908000" imgH="21031200" progId="Equation.DSMT4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900" y="4224391"/>
                        <a:ext cx="9810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301547"/>
              </p:ext>
            </p:extLst>
          </p:nvPr>
        </p:nvGraphicFramePr>
        <p:xfrm>
          <a:off x="4218041" y="4384776"/>
          <a:ext cx="1619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267200" imgH="8534400" progId="Equation.DSMT4">
                  <p:embed/>
                </p:oleObj>
              </mc:Choice>
              <mc:Fallback>
                <p:oleObj name="Equation" r:id="rId15" imgW="4267200" imgH="8534400" progId="Equation.DSMT4">
                  <p:embed/>
                  <p:pic>
                    <p:nvPicPr>
                      <p:cNvPr id="15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041" y="4384776"/>
                        <a:ext cx="1619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114001"/>
            <a:ext cx="11831400" cy="569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题型1　具有初速度的单杆问题（</a:t>
            </a:r>
            <a:r>
              <a:rPr lang="zh-CN" altLang="en-US" sz="2800" b="1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 </a:t>
            </a:r>
            <a:r>
              <a:rPr lang="zh-CN" altLang="en-US" sz="240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R</a:t>
            </a: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-</a:t>
            </a:r>
            <a:r>
              <a:rPr lang="zh-CN" altLang="en-US" sz="240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v</a:t>
            </a:r>
            <a:r>
              <a:rPr lang="zh-CN" altLang="en-US" sz="2400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0</a:t>
            </a: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型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aphicFrame>
        <p:nvGraphicFramePr>
          <p:cNvPr id="9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311457"/>
              </p:ext>
            </p:extLst>
          </p:nvPr>
        </p:nvGraphicFramePr>
        <p:xfrm>
          <a:off x="323454" y="827981"/>
          <a:ext cx="11538656" cy="5717710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水平固定放置的平行粗糙导轨(电阻不计且足够长,导体杆与导轨间的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动摩擦因数为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μ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),间距为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L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,一侧接有电阻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R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,导体杆初速度为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、质量为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、电阻为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r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,匀强磁场的磁感应强度大小为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等效电路、</a:t>
                      </a:r>
                      <a:endParaRPr lang="en-US" altLang="zh-CN" sz="1600" b="1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受力与过程分析示意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995" kern="0" spc="10379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感应电流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I=</a:t>
                      </a:r>
                      <a:r>
                        <a:rPr lang="zh-CN" altLang="en-US" sz="2590" kern="0" spc="160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160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24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力和运动</a:t>
                      </a:r>
                    </a:p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75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①安培力F</a:t>
                      </a:r>
                      <a:r>
                        <a:rPr lang="zh-CN" altLang="en-US" sz="14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BIL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400" kern="0" spc="207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75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②由</a:t>
                      </a:r>
                      <a:r>
                        <a:rPr lang="zh-CN" altLang="en-US" sz="2400" kern="0" spc="2129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μmg=ma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得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a=</a:t>
                      </a:r>
                      <a:r>
                        <a:rPr lang="zh-CN" altLang="en-US" sz="2800" kern="0" spc="401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μg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v=v</a:t>
                      </a:r>
                      <a:r>
                        <a:rPr lang="zh-CN" altLang="en-US" sz="14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时,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最大)</a:t>
                      </a:r>
                      <a:endParaRPr lang="zh-CN" altLang="en-US" sz="2000" kern="0" spc="10379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导体杆做加速度逐渐减小的减速运动</a:t>
                      </a:r>
                      <a:endParaRPr lang="en-US" altLang="zh-CN" sz="200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73815089"/>
                  </a:ext>
                </a:extLst>
              </a:tr>
              <a:tr h="689675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   能量、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动量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1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①根据能量守恒可得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400" kern="0" spc="-1046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1200" kern="0" spc="51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 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μmgx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为全程的位移)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1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②电阻R产生的焦耳热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r>
                        <a:rPr lang="zh-CN" altLang="en-US" sz="14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400" kern="0" spc="158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endParaRPr lang="en-US" altLang="zh-CN" sz="2000" i="1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10"/>
                        </a:spcBef>
                      </a:pPr>
                      <a:endParaRPr lang="zh-CN" altLang="en-US" sz="180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①通过电阻R的电荷量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altLang="en-US" sz="2000" kern="0" spc="1728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altLang="en-US" sz="2000" kern="0" spc="1728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②对杆由动量定理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-μmgt-BLq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=0-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mv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,联立可得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t=</a:t>
                      </a:r>
                      <a:r>
                        <a:rPr lang="zh-CN" altLang="en-US" sz="2000" kern="0" spc="35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 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2000" kern="0" spc="6154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79115402"/>
                  </a:ext>
                </a:extLst>
              </a:tr>
            </a:tbl>
          </a:graphicData>
        </a:graphic>
      </p:graphicFrame>
      <p:pic>
        <p:nvPicPr>
          <p:cNvPr id="10" name="图片 3" descr="textimage48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4684" y="940598"/>
            <a:ext cx="2148134" cy="1309522"/>
          </a:xfrm>
          <a:prstGeom prst="rect">
            <a:avLst/>
          </a:prstGeom>
        </p:spPr>
      </p:pic>
      <p:pic>
        <p:nvPicPr>
          <p:cNvPr id="11" name="图片 4" descr="textimage49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687" y="2484165"/>
            <a:ext cx="1157776" cy="864096"/>
          </a:xfrm>
          <a:prstGeom prst="rect">
            <a:avLst/>
          </a:prstGeom>
        </p:spPr>
      </p:pic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836295"/>
              </p:ext>
            </p:extLst>
          </p:nvPr>
        </p:nvGraphicFramePr>
        <p:xfrm>
          <a:off x="8892406" y="2435772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20800" imgH="14630400" progId="Equation.DSMT4">
                  <p:embed/>
                </p:oleObj>
              </mc:Choice>
              <mc:Fallback>
                <p:oleObj name="Equation" r:id="rId5" imgW="14020800" imgH="14630400" progId="Equation.DSMT4">
                  <p:embed/>
                  <p:pic>
                    <p:nvPicPr>
                      <p:cNvPr id="0" name="图片 1536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92406" y="2435772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588788"/>
              </p:ext>
            </p:extLst>
          </p:nvPr>
        </p:nvGraphicFramePr>
        <p:xfrm>
          <a:off x="9641963" y="2435772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020800" imgH="14630400" progId="Equation.DSMT4">
                  <p:embed/>
                </p:oleObj>
              </mc:Choice>
              <mc:Fallback>
                <p:oleObj name="Equation" r:id="rId7" imgW="14020800" imgH="14630400" progId="Equation.DSMT4">
                  <p:embed/>
                  <p:pic>
                    <p:nvPicPr>
                      <p:cNvPr id="0" name="图片 1536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41963" y="2435772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4" descr="textimage51.jpeg">
            <a:extLst>
              <a:ext uri="{FF2B5EF4-FFF2-40B4-BE49-F238E27FC236}">
                <a16:creationId xmlns:a16="http://schemas.microsoft.com/office/drawing/2014/main" id="{0E5F10E6-25AA-35B0-DD97-14DC7C1D46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886" y="2400652"/>
            <a:ext cx="1157776" cy="974625"/>
          </a:xfrm>
          <a:prstGeom prst="rect">
            <a:avLst/>
          </a:prstGeom>
        </p:spPr>
      </p:pic>
      <p:pic>
        <p:nvPicPr>
          <p:cNvPr id="4" name="图片 5" descr="textimage52.jpeg">
            <a:extLst>
              <a:ext uri="{FF2B5EF4-FFF2-40B4-BE49-F238E27FC236}">
                <a16:creationId xmlns:a16="http://schemas.microsoft.com/office/drawing/2014/main" id="{CD406D11-DF35-8A23-62C1-A154FC5338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086" y="2445644"/>
            <a:ext cx="1197731" cy="974625"/>
          </a:xfrm>
          <a:prstGeom prst="rect">
            <a:avLst/>
          </a:prstGeom>
        </p:spPr>
      </p:pic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4BF449D8-15B8-FB6D-E046-09C01AAF9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491496"/>
              </p:ext>
            </p:extLst>
          </p:nvPr>
        </p:nvGraphicFramePr>
        <p:xfrm>
          <a:off x="3674752" y="3534749"/>
          <a:ext cx="609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154400" imgH="15544800" progId="Equation.DSMT4">
                  <p:embed/>
                </p:oleObj>
              </mc:Choice>
              <mc:Fallback>
                <p:oleObj name="Equation" r:id="rId11" imgW="16154400" imgH="15544800" progId="Equation.DSMT4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74752" y="3534749"/>
                        <a:ext cx="6096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719F2A1D-C8C4-5CE4-E5DC-4701A7DFC8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349813"/>
              </p:ext>
            </p:extLst>
          </p:nvPr>
        </p:nvGraphicFramePr>
        <p:xfrm>
          <a:off x="2162126" y="4197871"/>
          <a:ext cx="609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154400" imgH="15544800" progId="Equation.DSMT4">
                  <p:embed/>
                </p:oleObj>
              </mc:Choice>
              <mc:Fallback>
                <p:oleObj name="Equation" r:id="rId13" imgW="16154400" imgH="15544800" progId="Equation.DSMT4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62126" y="4197871"/>
                        <a:ext cx="6096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B9B81BCF-3A6C-0A82-2901-42796C5F0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85774"/>
              </p:ext>
            </p:extLst>
          </p:nvPr>
        </p:nvGraphicFramePr>
        <p:xfrm>
          <a:off x="4303314" y="4140349"/>
          <a:ext cx="876299" cy="63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3164800" imgH="16764000" progId="Equation.DSMT4">
                  <p:embed/>
                </p:oleObj>
              </mc:Choice>
              <mc:Fallback>
                <p:oleObj name="Equation" r:id="rId15" imgW="23164800" imgH="16764000" progId="Equation.DSMT4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03314" y="4140349"/>
                        <a:ext cx="876299" cy="6381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11AACCFD-53E3-5CDE-39DA-F0DF3CD27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637490"/>
              </p:ext>
            </p:extLst>
          </p:nvPr>
        </p:nvGraphicFramePr>
        <p:xfrm>
          <a:off x="4283894" y="4977169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876800" imgH="14630400" progId="Equation.DSMT4">
                  <p:embed/>
                </p:oleObj>
              </mc:Choice>
              <mc:Fallback>
                <p:oleObj name="Equation" r:id="rId17" imgW="4876800" imgH="14630400" progId="Equation.DSMT4">
                  <p:embed/>
                  <p:pic>
                    <p:nvPicPr>
                      <p:cNvPr id="11" name="对象 1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83894" y="4977169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56C9C2F4-4267-D508-5D5A-0BB2CB202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285783"/>
              </p:ext>
            </p:extLst>
          </p:nvPr>
        </p:nvGraphicFramePr>
        <p:xfrm>
          <a:off x="4643934" y="5090427"/>
          <a:ext cx="228599" cy="32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6000" imgH="8534400" progId="Equation.DSMT4">
                  <p:embed/>
                </p:oleObj>
              </mc:Choice>
              <mc:Fallback>
                <p:oleObj name="Equation" r:id="rId19" imgW="6096000" imgH="8534400" progId="Equation.DSMT4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43934" y="5090427"/>
                        <a:ext cx="228599" cy="3238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D8298521-762B-FAC6-F7E5-5ED7F66E0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816807"/>
              </p:ext>
            </p:extLst>
          </p:nvPr>
        </p:nvGraphicFramePr>
        <p:xfrm>
          <a:off x="4499918" y="5604124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4020800" imgH="14630400" progId="Equation.DSMT4">
                  <p:embed/>
                </p:oleObj>
              </mc:Choice>
              <mc:Fallback>
                <p:oleObj name="Equation" r:id="rId21" imgW="14020800" imgH="14630400" progId="Equation.DSMT4">
                  <p:embed/>
                  <p:pic>
                    <p:nvPicPr>
                      <p:cNvPr id="13" name="对象 12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99918" y="5604124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01352D7E-2546-A0F4-5FCF-B797374FFB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572795"/>
              </p:ext>
            </p:extLst>
          </p:nvPr>
        </p:nvGraphicFramePr>
        <p:xfrm>
          <a:off x="10345753" y="4918293"/>
          <a:ext cx="500331" cy="5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4020800" imgH="14630400" progId="Equation.DSMT4">
                  <p:embed/>
                </p:oleObj>
              </mc:Choice>
              <mc:Fallback>
                <p:oleObj name="Equation" r:id="rId23" imgW="14020800" imgH="1463040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5753" y="4918293"/>
                        <a:ext cx="500331" cy="51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DC9BDFE5-D34F-0EFB-A854-CF264C6C1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757764"/>
              </p:ext>
            </p:extLst>
          </p:nvPr>
        </p:nvGraphicFramePr>
        <p:xfrm>
          <a:off x="11023303" y="4896076"/>
          <a:ext cx="5334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4020800" imgH="14630400" progId="Equation.DSMT4">
                  <p:embed/>
                </p:oleObj>
              </mc:Choice>
              <mc:Fallback>
                <p:oleObj name="Equation" r:id="rId25" imgW="14020800" imgH="14630400" progId="Equation.DSMT4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3303" y="4896076"/>
                        <a:ext cx="533400" cy="55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C6472B40-CBB8-8BF3-CAC6-4ED2EFA3A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52025"/>
              </p:ext>
            </p:extLst>
          </p:nvPr>
        </p:nvGraphicFramePr>
        <p:xfrm>
          <a:off x="8849570" y="5842343"/>
          <a:ext cx="3429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9144000" imgH="15849600" progId="Equation.DSMT4">
                  <p:embed/>
                </p:oleObj>
              </mc:Choice>
              <mc:Fallback>
                <p:oleObj name="Equation" r:id="rId27" imgW="9144000" imgH="15849600" progId="Equation.DSMT4">
                  <p:embed/>
                  <p:pic>
                    <p:nvPicPr>
                      <p:cNvPr id="17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9570" y="5842343"/>
                        <a:ext cx="3429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AFB06E2E-24F3-1CB8-739A-0DEE7954F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83591"/>
              </p:ext>
            </p:extLst>
          </p:nvPr>
        </p:nvGraphicFramePr>
        <p:xfrm>
          <a:off x="9272479" y="5820597"/>
          <a:ext cx="1143000" cy="63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0175200" imgH="16764000" progId="Equation.DSMT4">
                  <p:embed/>
                </p:oleObj>
              </mc:Choice>
              <mc:Fallback>
                <p:oleObj name="Equation" r:id="rId29" imgW="30175200" imgH="16764000" progId="Equation.DSMT4">
                  <p:embed/>
                  <p:pic>
                    <p:nvPicPr>
                      <p:cNvPr id="19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2479" y="5820597"/>
                        <a:ext cx="1143000" cy="638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6000" y="395933"/>
            <a:ext cx="11718000" cy="4244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例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   (多选)如图所示,左端接有阻值为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的定值电阻且足够长的平行光滑导轨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的间距为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,导轨固定在水平面上,且处在磁感应强度大小为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、方向竖直向下的匀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强磁场中,一质量为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、电阻为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的导体棒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垂直放置在导轨上静止,导轨的电阻不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计。某时刻给导体棒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一个水平向右的瞬时冲量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,导体棒将向右运动,最后停下来,则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此过程中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　    )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10110" kern="0" spc="2521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31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5804" y="2376306"/>
            <a:ext cx="3247864" cy="195837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576000" y="2844205"/>
            <a:ext cx="5940142" cy="2326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A.导体棒做匀减速直线运动直至停止运动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B.电阻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上产生的焦耳热为</a:t>
            </a:r>
            <a:r>
              <a:rPr lang="zh-CN" altLang="en-US" sz="3220" kern="0" spc="15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9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C.通过导体棒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横截面的电荷量为</a:t>
            </a:r>
            <a:r>
              <a:rPr lang="zh-CN" altLang="en-US" sz="3090" kern="0" spc="21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D.导体棒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运动的位移大小为</a:t>
            </a:r>
            <a:r>
              <a:rPr lang="zh-CN" altLang="en-US" sz="3090" kern="0" spc="441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312250"/>
              </p:ext>
            </p:extLst>
          </p:nvPr>
        </p:nvGraphicFramePr>
        <p:xfrm>
          <a:off x="4100289" y="3334651"/>
          <a:ext cx="4286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277600" imgH="18288000" progId="Equation.DSMT4">
                  <p:embed/>
                </p:oleObj>
              </mc:Choice>
              <mc:Fallback>
                <p:oleObj name="Equation" r:id="rId4" imgW="11277600" imgH="182880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289" y="3334651"/>
                        <a:ext cx="42862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545080"/>
              </p:ext>
            </p:extLst>
          </p:nvPr>
        </p:nvGraphicFramePr>
        <p:xfrm>
          <a:off x="5139715" y="4046445"/>
          <a:ext cx="4191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72800" imgH="17373600" progId="Equation.DSMT4">
                  <p:embed/>
                </p:oleObj>
              </mc:Choice>
              <mc:Fallback>
                <p:oleObj name="Equation" r:id="rId6" imgW="10972800" imgH="1737360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9715" y="4046445"/>
                        <a:ext cx="4191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906848"/>
              </p:ext>
            </p:extLst>
          </p:nvPr>
        </p:nvGraphicFramePr>
        <p:xfrm>
          <a:off x="4544598" y="4702803"/>
          <a:ext cx="9525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298400" imgH="17373600" progId="Equation.DSMT4">
                  <p:embed/>
                </p:oleObj>
              </mc:Choice>
              <mc:Fallback>
                <p:oleObj name="Equation" r:id="rId8" imgW="25298400" imgH="1737360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598" y="4702803"/>
                        <a:ext cx="9525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2"/>
          <p:cNvSpPr txBox="1"/>
          <p:nvPr/>
        </p:nvSpPr>
        <p:spPr>
          <a:xfrm>
            <a:off x="2195662" y="2313573"/>
            <a:ext cx="648072" cy="52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6000" y="323925"/>
            <a:ext cx="11016188" cy="859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1360" kern="0" spc="-30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审题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  平行光滑导轨,不需要考虑摩擦力,在安培力的作用下导体棒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做减速运动,直到停止。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633370" y="1276032"/>
            <a:ext cx="11718000" cy="21133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1360" kern="0" spc="-30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    ①“等效电路”:如图甲所示。  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②“图形转换”:如图乙所示。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③“受力分析”:对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受力分析如图丙所示。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④“过程分析”:对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根据牛顿第二定律有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220" kern="0" spc="240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,随着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减小,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也减小,A错误。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4" descr="textimage34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126" y="1055639"/>
            <a:ext cx="1638300" cy="1628775"/>
          </a:xfrm>
          <a:prstGeom prst="rect">
            <a:avLst/>
          </a:prstGeom>
        </p:spPr>
      </p:pic>
      <p:pic>
        <p:nvPicPr>
          <p:cNvPr id="8" name="图片 5" descr="textimage35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326" y="1486521"/>
            <a:ext cx="1419225" cy="771525"/>
          </a:xfrm>
          <a:prstGeom prst="rect">
            <a:avLst/>
          </a:prstGeom>
        </p:spPr>
      </p:pic>
      <p:pic>
        <p:nvPicPr>
          <p:cNvPr id="9" name="图片 6" descr="textimage36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2226" y="899989"/>
            <a:ext cx="1765441" cy="1784425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013919"/>
              </p:ext>
            </p:extLst>
          </p:nvPr>
        </p:nvGraphicFramePr>
        <p:xfrm>
          <a:off x="6732091" y="2814377"/>
          <a:ext cx="71437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897600" imgH="18288000" progId="Equation.DSMT4">
                  <p:embed/>
                </p:oleObj>
              </mc:Choice>
              <mc:Fallback>
                <p:oleObj name="Equation" r:id="rId6" imgW="18897600" imgH="1828800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091" y="2814377"/>
                        <a:ext cx="714375" cy="695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2">
            <a:extLst>
              <a:ext uri="{FF2B5EF4-FFF2-40B4-BE49-F238E27FC236}">
                <a16:creationId xmlns:a16="http://schemas.microsoft.com/office/drawing/2014/main" id="{23EF3E7A-6003-A644-F63D-64480305EEF4}"/>
              </a:ext>
            </a:extLst>
          </p:cNvPr>
          <p:cNvSpPr txBox="1"/>
          <p:nvPr/>
        </p:nvSpPr>
        <p:spPr>
          <a:xfrm>
            <a:off x="630790" y="3411401"/>
            <a:ext cx="11718000" cy="277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95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⑤“能量分析”: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从开始运动到速度变为0的过程中,根据能量守恒有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kern="0" spc="-136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kern="0" spc="23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,故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00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z="2955" kern="0" spc="206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955" kern="0" spc="206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r>
              <a:rPr lang="zh-CN" altLang="en-US" sz="2955" kern="0" spc="-123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1715" kern="0" spc="31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955" kern="0" spc="206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r>
              <a:rPr lang="zh-CN" altLang="en-US" sz="2955" kern="0" spc="-123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3515" kern="0" spc="151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385" kern="0" spc="576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,B错误。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1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⑥“动量分析”:根据动量定理可得-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1475" kern="0" spc="-20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=0-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,冲量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475" kern="0" spc="-20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,可得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21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,C正确;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450" kern="0" spc="-17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250" kern="0" spc="177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30" kern="0" spc="199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,将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30" kern="0" spc="267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代入可得,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运动的位移大小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30" kern="0" spc="4467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,D正确。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4A9F8E68-64B4-F5E7-BF9B-8805297C6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604896"/>
              </p:ext>
            </p:extLst>
          </p:nvPr>
        </p:nvGraphicFramePr>
        <p:xfrm>
          <a:off x="630790" y="4115965"/>
          <a:ext cx="6381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4000" imgH="17373600" progId="Equation.DSMT4">
                  <p:embed/>
                </p:oleObj>
              </mc:Choice>
              <mc:Fallback>
                <p:oleObj name="Equation" r:id="rId8" imgW="16764000" imgH="173736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90" y="4115965"/>
                        <a:ext cx="638175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8B33E87C-BED1-5C8A-35B8-43395934F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825243"/>
              </p:ext>
            </p:extLst>
          </p:nvPr>
        </p:nvGraphicFramePr>
        <p:xfrm>
          <a:off x="1701503" y="4115965"/>
          <a:ext cx="6381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764000" imgH="17373600" progId="Equation.DSMT4">
                  <p:embed/>
                </p:oleObj>
              </mc:Choice>
              <mc:Fallback>
                <p:oleObj name="Equation" r:id="rId10" imgW="16764000" imgH="173736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503" y="4115965"/>
                        <a:ext cx="638175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85271E66-6C9E-D56D-0B6F-6F385489F8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192842"/>
              </p:ext>
            </p:extLst>
          </p:nvPr>
        </p:nvGraphicFramePr>
        <p:xfrm>
          <a:off x="2624659" y="4115965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91200" imgH="17373600" progId="Equation.DSMT4">
                  <p:embed/>
                </p:oleObj>
              </mc:Choice>
              <mc:Fallback>
                <p:oleObj name="Equation" r:id="rId12" imgW="5791200" imgH="1737360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659" y="4115965"/>
                        <a:ext cx="2190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5B6632DA-2647-B01E-3A12-B75F599AF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40405"/>
              </p:ext>
            </p:extLst>
          </p:nvPr>
        </p:nvGraphicFramePr>
        <p:xfrm>
          <a:off x="3059758" y="4284365"/>
          <a:ext cx="257174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05600" imgH="10058400" progId="Equation.DSMT4">
                  <p:embed/>
                </p:oleObj>
              </mc:Choice>
              <mc:Fallback>
                <p:oleObj name="Equation" r:id="rId14" imgW="6705600" imgH="1005840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758" y="4284365"/>
                        <a:ext cx="257174" cy="380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20B9317C-B766-B5C7-3839-CC25DC463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017564"/>
              </p:ext>
            </p:extLst>
          </p:nvPr>
        </p:nvGraphicFramePr>
        <p:xfrm>
          <a:off x="3429695" y="4115965"/>
          <a:ext cx="638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764000" imgH="17373600" progId="Equation.DSMT4">
                  <p:embed/>
                </p:oleObj>
              </mc:Choice>
              <mc:Fallback>
                <p:oleObj name="Equation" r:id="rId16" imgW="16764000" imgH="1737360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695" y="4115965"/>
                        <a:ext cx="6381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D28FD821-6459-6D75-2F38-D606BD0721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563399"/>
              </p:ext>
            </p:extLst>
          </p:nvPr>
        </p:nvGraphicFramePr>
        <p:xfrm>
          <a:off x="4352851" y="4115965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791200" imgH="17373600" progId="Equation.DSMT4">
                  <p:embed/>
                </p:oleObj>
              </mc:Choice>
              <mc:Fallback>
                <p:oleObj name="Equation" r:id="rId18" imgW="5791200" imgH="17373600" progId="Equation.DSMT4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851" y="4115965"/>
                        <a:ext cx="2190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CB1B7D85-E72C-165E-A605-A66AEDD464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149891"/>
              </p:ext>
            </p:extLst>
          </p:nvPr>
        </p:nvGraphicFramePr>
        <p:xfrm>
          <a:off x="4869856" y="4079380"/>
          <a:ext cx="638174" cy="781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764000" imgH="20726400" progId="Equation.DSMT4">
                  <p:embed/>
                </p:oleObj>
              </mc:Choice>
              <mc:Fallback>
                <p:oleObj name="Equation" r:id="rId20" imgW="16764000" imgH="20726400" progId="Equation.DSMT4">
                  <p:embed/>
                  <p:pic>
                    <p:nvPicPr>
                      <p:cNvPr id="15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856" y="4079380"/>
                        <a:ext cx="638174" cy="781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0EC8A0E5-1138-6BCA-CEBF-DFEDE8D5E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27691"/>
              </p:ext>
            </p:extLst>
          </p:nvPr>
        </p:nvGraphicFramePr>
        <p:xfrm>
          <a:off x="5705313" y="4043311"/>
          <a:ext cx="11620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0784800" imgH="19812000" progId="Equation.DSMT4">
                  <p:embed/>
                </p:oleObj>
              </mc:Choice>
              <mc:Fallback>
                <p:oleObj name="Equation" r:id="rId22" imgW="30784800" imgH="19812000" progId="Equation.DSMT4">
                  <p:embed/>
                  <p:pic>
                    <p:nvPicPr>
                      <p:cNvPr id="17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313" y="4043311"/>
                        <a:ext cx="116205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EC8686C8-EA1A-CE7E-36A2-97F822D89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95369"/>
              </p:ext>
            </p:extLst>
          </p:nvPr>
        </p:nvGraphicFramePr>
        <p:xfrm>
          <a:off x="5591396" y="5050160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267200" imgH="8229600" progId="Equation.DSMT4">
                  <p:embed/>
                </p:oleObj>
              </mc:Choice>
              <mc:Fallback>
                <p:oleObj name="Equation" r:id="rId24" imgW="4267200" imgH="8229600" progId="Equation.DSMT4">
                  <p:embed/>
                  <p:pic>
                    <p:nvPicPr>
                      <p:cNvPr id="19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396" y="5050160"/>
                        <a:ext cx="1619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B817EDEB-6500-0F36-C2F9-E09D4FE5E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306539"/>
              </p:ext>
            </p:extLst>
          </p:nvPr>
        </p:nvGraphicFramePr>
        <p:xfrm>
          <a:off x="8874497" y="5050160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267200" imgH="8229600" progId="Equation.DSMT4">
                  <p:embed/>
                </p:oleObj>
              </mc:Choice>
              <mc:Fallback>
                <p:oleObj name="Equation" r:id="rId26" imgW="4267200" imgH="8229600" progId="Equation.DSMT4">
                  <p:embed/>
                  <p:pic>
                    <p:nvPicPr>
                      <p:cNvPr id="21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497" y="5050160"/>
                        <a:ext cx="1619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D7AFE09B-5536-D3A1-4B03-09CDF5FD89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37729"/>
              </p:ext>
            </p:extLst>
          </p:nvPr>
        </p:nvGraphicFramePr>
        <p:xfrm>
          <a:off x="10294844" y="4883127"/>
          <a:ext cx="4190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972800" imgH="17373600" progId="Equation.DSMT4">
                  <p:embed/>
                </p:oleObj>
              </mc:Choice>
              <mc:Fallback>
                <p:oleObj name="Equation" r:id="rId28" imgW="10972800" imgH="17373600" progId="Equation.DSMT4">
                  <p:embed/>
                  <p:pic>
                    <p:nvPicPr>
                      <p:cNvPr id="23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4844" y="4883127"/>
                        <a:ext cx="419099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63D303A7-CF41-AB77-AC87-E03D58710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31676"/>
              </p:ext>
            </p:extLst>
          </p:nvPr>
        </p:nvGraphicFramePr>
        <p:xfrm>
          <a:off x="971526" y="5770240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267200" imgH="8229600" progId="Equation.DSMT4">
                  <p:embed/>
                </p:oleObj>
              </mc:Choice>
              <mc:Fallback>
                <p:oleObj name="Equation" r:id="rId30" imgW="4267200" imgH="8229600" progId="Equation.DSMT4">
                  <p:embed/>
                  <p:pic>
                    <p:nvPicPr>
                      <p:cNvPr id="25" name="对象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26" y="5770240"/>
                        <a:ext cx="1619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D779FA0F-C89F-47A5-41D1-E208EBC6E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885948"/>
              </p:ext>
            </p:extLst>
          </p:nvPr>
        </p:nvGraphicFramePr>
        <p:xfrm>
          <a:off x="1572656" y="5564626"/>
          <a:ext cx="6381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6764000" imgH="18592800" progId="Equation.DSMT4">
                  <p:embed/>
                </p:oleObj>
              </mc:Choice>
              <mc:Fallback>
                <p:oleObj name="Equation" r:id="rId32" imgW="16764000" imgH="18592800" progId="Equation.DSMT4">
                  <p:embed/>
                  <p:pic>
                    <p:nvPicPr>
                      <p:cNvPr id="27" name="对象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656" y="5564626"/>
                        <a:ext cx="6381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CAC2E78E-A81B-70D1-DF19-09D9EB3633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045186"/>
              </p:ext>
            </p:extLst>
          </p:nvPr>
        </p:nvGraphicFramePr>
        <p:xfrm>
          <a:off x="2665199" y="5611470"/>
          <a:ext cx="6381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6764000" imgH="17373600" progId="Equation.DSMT4">
                  <p:embed/>
                </p:oleObj>
              </mc:Choice>
              <mc:Fallback>
                <p:oleObj name="Equation" r:id="rId34" imgW="16764000" imgH="17373600" progId="Equation.DSMT4">
                  <p:embed/>
                  <p:pic>
                    <p:nvPicPr>
                      <p:cNvPr id="29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199" y="5611470"/>
                        <a:ext cx="638174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BBA45E82-81B7-819A-B5DF-E05427AB61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088398"/>
              </p:ext>
            </p:extLst>
          </p:nvPr>
        </p:nvGraphicFramePr>
        <p:xfrm>
          <a:off x="4011447" y="5611470"/>
          <a:ext cx="4190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0972800" imgH="17373600" progId="Equation.DSMT4">
                  <p:embed/>
                </p:oleObj>
              </mc:Choice>
              <mc:Fallback>
                <p:oleObj name="Equation" r:id="rId36" imgW="10972800" imgH="17373600" progId="Equation.DSMT4">
                  <p:embed/>
                  <p:pic>
                    <p:nvPicPr>
                      <p:cNvPr id="31" name="对象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447" y="5611470"/>
                        <a:ext cx="419099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DB63182C-7BDA-357F-70BF-9D82B1899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356646"/>
              </p:ext>
            </p:extLst>
          </p:nvPr>
        </p:nvGraphicFramePr>
        <p:xfrm>
          <a:off x="8485376" y="5611470"/>
          <a:ext cx="9525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5298400" imgH="17373600" progId="Equation.DSMT4">
                  <p:embed/>
                </p:oleObj>
              </mc:Choice>
              <mc:Fallback>
                <p:oleObj name="Equation" r:id="rId38" imgW="25298400" imgH="17373600" progId="Equation.DSMT4">
                  <p:embed/>
                  <p:pic>
                    <p:nvPicPr>
                      <p:cNvPr id="33" name="对象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5376" y="5611470"/>
                        <a:ext cx="9525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BBC87164-38F9-B58F-0356-1DF0DD2278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819551"/>
              </p:ext>
            </p:extLst>
          </p:nvPr>
        </p:nvGraphicFramePr>
        <p:xfrm>
          <a:off x="10137178" y="338608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791200" imgH="17373600" progId="Equation.DSMT4">
                  <p:embed/>
                </p:oleObj>
              </mc:Choice>
              <mc:Fallback>
                <p:oleObj name="Equation" r:id="rId40" imgW="5791200" imgH="17373600" progId="Equation.DSMT4">
                  <p:embed/>
                  <p:pic>
                    <p:nvPicPr>
                      <p:cNvPr id="35" name="对象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7178" y="3386086"/>
                        <a:ext cx="2190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extLst>
              <a:ext uri="{FF2B5EF4-FFF2-40B4-BE49-F238E27FC236}">
                <a16:creationId xmlns:a16="http://schemas.microsoft.com/office/drawing/2014/main" id="{8C90C421-7F33-F4EC-DCE7-3FECDBB19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08322"/>
              </p:ext>
            </p:extLst>
          </p:nvPr>
        </p:nvGraphicFramePr>
        <p:xfrm>
          <a:off x="10565708" y="3529221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6705600" imgH="10058400" progId="Equation.DSMT4">
                  <p:embed/>
                </p:oleObj>
              </mc:Choice>
              <mc:Fallback>
                <p:oleObj name="Equation" r:id="rId42" imgW="6705600" imgH="10058400" progId="Equation.DSMT4">
                  <p:embed/>
                  <p:pic>
                    <p:nvPicPr>
                      <p:cNvPr id="37" name="对象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5708" y="3529221"/>
                        <a:ext cx="2571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2F618-090D-6F85-46CD-611199CA4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E4909F7-5060-D30F-C64F-A46CA3F1C966}"/>
              </a:ext>
            </a:extLst>
          </p:cNvPr>
          <p:cNvSpPr txBox="1"/>
          <p:nvPr/>
        </p:nvSpPr>
        <p:spPr>
          <a:xfrm>
            <a:off x="467470" y="213384"/>
            <a:ext cx="11831400" cy="509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380"/>
              </a:spcBef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题型2　受恒定外力的单杆问题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 b="1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 R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F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型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aphicFrame>
        <p:nvGraphicFramePr>
          <p:cNvPr id="9" name="表格 2">
            <a:extLst>
              <a:ext uri="{FF2B5EF4-FFF2-40B4-BE49-F238E27FC236}">
                <a16:creationId xmlns:a16="http://schemas.microsoft.com/office/drawing/2014/main" id="{ACCE1989-E689-5457-0CA8-089F09EB8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07108"/>
              </p:ext>
            </p:extLst>
          </p:nvPr>
        </p:nvGraphicFramePr>
        <p:xfrm>
          <a:off x="323454" y="827981"/>
          <a:ext cx="11538656" cy="5642467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7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水平固定放置的平行粗糙导轨(电阻不计且足够长,导体杆与导轨间的动摩擦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因数为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μ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),间距为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L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,一侧接有电阻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R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,导体杆质量为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,电阻为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r,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在恒力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F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作用下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从静止开始运动,匀强磁场的磁感应强度大小为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等效电路、</a:t>
                      </a:r>
                      <a:endParaRPr lang="en-US" altLang="zh-CN" sz="1600" b="1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受力与过程分析示意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995" kern="0" spc="10379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感应电流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I=</a:t>
                      </a:r>
                      <a:r>
                        <a:rPr lang="zh-CN" altLang="en-US" sz="2590" kern="0" spc="160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160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力和运动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75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①安培力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4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BIL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400" kern="0" spc="207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75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②加速度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a=    </a:t>
                      </a:r>
                      <a:r>
                        <a:rPr lang="en-US" altLang="zh-CN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μg</a:t>
                      </a:r>
                      <a:r>
                        <a:rPr lang="en-US" altLang="zh-CN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               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v=</a:t>
                      </a:r>
                      <a:r>
                        <a:rPr lang="en-US" altLang="zh-CN" sz="2000" i="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时,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最大)</a:t>
                      </a:r>
                      <a:endParaRPr lang="zh-CN" altLang="en-US" sz="2000" kern="0" spc="10379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导体杆做加速度逐渐减小的加速运动,当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=0时,达到最大速度,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4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b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endParaRPr lang="zh-CN" altLang="en-US" sz="200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73815089"/>
                  </a:ext>
                </a:extLst>
              </a:tr>
              <a:tr h="689675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   能量、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动量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1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①根据能量守恒可得 </a:t>
                      </a:r>
                      <a:r>
                        <a:rPr lang="en-US" altLang="zh-CN" sz="2000" i="1" kern="0" dirty="0" err="1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Fx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kern="0" spc="-1046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  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00" kern="0" spc="51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en-US" altLang="zh-CN" sz="2000" kern="0" spc="51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r>
                        <a:rPr lang="en-US" altLang="zh-CN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μmgx</a:t>
                      </a:r>
                      <a:endParaRPr lang="zh-CN" altLang="en-US" sz="200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1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②电阻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产生的焦耳热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r>
                        <a:rPr lang="zh-CN" altLang="en-US" sz="14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400" kern="0" spc="158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endParaRPr lang="en-US" altLang="zh-CN" sz="2000" i="1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10"/>
                        </a:spcBef>
                      </a:pPr>
                      <a:endParaRPr lang="zh-CN" altLang="en-US" sz="180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①通过电阻R的电荷量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zh-CN" altLang="en-US" sz="2000" kern="0" spc="1728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altLang="en-US" sz="2000" kern="0" spc="1728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 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②对杆由动量定理</a:t>
                      </a:r>
                      <a:r>
                        <a:rPr lang="en-US" altLang="zh-CN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200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-μmg</a:t>
                      </a:r>
                      <a:r>
                        <a:rPr lang="en-US" altLang="zh-CN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 t-BLq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=0-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mv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endParaRPr lang="en-US" altLang="zh-CN" sz="2000" kern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u="none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由两式分析可知,</a:t>
                      </a:r>
                      <a:r>
                        <a:rPr lang="zh-CN" altLang="en-US" sz="2000" i="1" u="none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altLang="en-US" sz="2000" u="none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已知的前提下,在</a:t>
                      </a:r>
                      <a:r>
                        <a:rPr lang="zh-CN" altLang="en-US" sz="2000" i="1" u="none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q、x、t</a:t>
                      </a:r>
                      <a:r>
                        <a:rPr lang="zh-CN" altLang="en-US" sz="2000" u="none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三个物理量中,可知一求二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79115402"/>
                  </a:ext>
                </a:extLst>
              </a:tr>
            </a:tbl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15192BA8-7579-D3F7-4201-534CFB5A6B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09795"/>
              </p:ext>
            </p:extLst>
          </p:nvPr>
        </p:nvGraphicFramePr>
        <p:xfrm>
          <a:off x="8142983" y="2147740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20800" imgH="14630400" progId="Equation.DSMT4">
                  <p:embed/>
                </p:oleObj>
              </mc:Choice>
              <mc:Fallback>
                <p:oleObj name="Equation" r:id="rId3" imgW="14020800" imgH="14630400" progId="Equation.DSMT4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42983" y="2147740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D11F84BD-9B37-16B4-13B6-4821C8A866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202900"/>
              </p:ext>
            </p:extLst>
          </p:nvPr>
        </p:nvGraphicFramePr>
        <p:xfrm>
          <a:off x="8849875" y="2147740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20800" imgH="14630400" progId="Equation.DSMT4">
                  <p:embed/>
                </p:oleObj>
              </mc:Choice>
              <mc:Fallback>
                <p:oleObj name="Equation" r:id="rId5" imgW="14020800" imgH="14630400" progId="Equation.DSMT4">
                  <p:embed/>
                  <p:pic>
                    <p:nvPicPr>
                      <p:cNvPr id="13" name="对象 1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49875" y="2147740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CDB65090-9CFC-8B4A-6AB6-AB1FD67223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166339"/>
              </p:ext>
            </p:extLst>
          </p:nvPr>
        </p:nvGraphicFramePr>
        <p:xfrm>
          <a:off x="3547046" y="3257383"/>
          <a:ext cx="539795" cy="522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54400" imgH="15544800" progId="Equation.DSMT4">
                  <p:embed/>
                </p:oleObj>
              </mc:Choice>
              <mc:Fallback>
                <p:oleObj name="Equation" r:id="rId7" imgW="16154400" imgH="1554480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4BF449D8-15B8-FB6D-E046-09C01AAF914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47046" y="3257383"/>
                        <a:ext cx="539795" cy="52292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326EE6F2-0F4C-5F42-AAC0-93A0F4CAC0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598066"/>
              </p:ext>
            </p:extLst>
          </p:nvPr>
        </p:nvGraphicFramePr>
        <p:xfrm>
          <a:off x="3542839" y="3790207"/>
          <a:ext cx="81090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164800" imgH="16764000" progId="Equation.DSMT4">
                  <p:embed/>
                </p:oleObj>
              </mc:Choice>
              <mc:Fallback>
                <p:oleObj name="Equation" r:id="rId9" imgW="23164800" imgH="1676400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B9B81BCF-3A6C-0A82-2901-42796C5F0CC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2839" y="3790207"/>
                        <a:ext cx="810905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CBAE1485-1D55-E421-2559-1518251C24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276945"/>
              </p:ext>
            </p:extLst>
          </p:nvPr>
        </p:nvGraphicFramePr>
        <p:xfrm>
          <a:off x="4246935" y="4812036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876800" imgH="14630400" progId="Equation.DSMT4">
                  <p:embed/>
                </p:oleObj>
              </mc:Choice>
              <mc:Fallback>
                <p:oleObj name="Equation" r:id="rId11" imgW="4876800" imgH="1463040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11AACCFD-53E3-5CDE-39DA-F0DF3CD278D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46935" y="4812036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7F63408F-8E0C-1155-2C28-8C685724C9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0718"/>
              </p:ext>
            </p:extLst>
          </p:nvPr>
        </p:nvGraphicFramePr>
        <p:xfrm>
          <a:off x="4537602" y="4885975"/>
          <a:ext cx="432048" cy="39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80" imgH="241200" progId="Equation.DSMT4">
                  <p:embed/>
                </p:oleObj>
              </mc:Choice>
              <mc:Fallback>
                <p:oleObj name="Equation" r:id="rId13" imgW="164880" imgH="24120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56C9C2F4-4267-D508-5D5A-0BB2CB202B2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37602" y="4885975"/>
                        <a:ext cx="432048" cy="39867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3DC5602C-C3F8-3CF9-5A06-69C9650AF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204755"/>
              </p:ext>
            </p:extLst>
          </p:nvPr>
        </p:nvGraphicFramePr>
        <p:xfrm>
          <a:off x="4367934" y="5388100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020800" imgH="14630400" progId="Equation.DSMT4">
                  <p:embed/>
                </p:oleObj>
              </mc:Choice>
              <mc:Fallback>
                <p:oleObj name="Equation" r:id="rId15" imgW="14020800" imgH="1463040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D8298521-762B-FAC6-F7E5-5ED7F66E09A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67934" y="5388100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65AB300D-7284-B4A4-01EA-D4E0E200B1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444362"/>
              </p:ext>
            </p:extLst>
          </p:nvPr>
        </p:nvGraphicFramePr>
        <p:xfrm>
          <a:off x="9612486" y="4644405"/>
          <a:ext cx="500331" cy="5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020800" imgH="14630400" progId="Equation.DSMT4">
                  <p:embed/>
                </p:oleObj>
              </mc:Choice>
              <mc:Fallback>
                <p:oleObj name="Equation" r:id="rId17" imgW="14020800" imgH="1463040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01352D7E-2546-A0F4-5FCF-B797374FFB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2486" y="4644405"/>
                        <a:ext cx="500331" cy="51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1E374314-C76B-B49B-F06E-56E8AF61FE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30116"/>
              </p:ext>
            </p:extLst>
          </p:nvPr>
        </p:nvGraphicFramePr>
        <p:xfrm>
          <a:off x="10243775" y="4644405"/>
          <a:ext cx="5334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020800" imgH="14630400" progId="Equation.DSMT4">
                  <p:embed/>
                </p:oleObj>
              </mc:Choice>
              <mc:Fallback>
                <p:oleObj name="Equation" r:id="rId19" imgW="14020800" imgH="14630400" progId="Equation.DSMT4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DC9BDFE5-D34F-0EFB-A854-CF264C6C19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3775" y="4644405"/>
                        <a:ext cx="533400" cy="55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3" descr="textimage55.jpeg">
            <a:extLst>
              <a:ext uri="{FF2B5EF4-FFF2-40B4-BE49-F238E27FC236}">
                <a16:creationId xmlns:a16="http://schemas.microsoft.com/office/drawing/2014/main" id="{89F84EBF-BCAB-A4A2-F89E-66FB8CA4401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9601" y="899989"/>
            <a:ext cx="1770723" cy="1097196"/>
          </a:xfrm>
          <a:prstGeom prst="rect">
            <a:avLst/>
          </a:prstGeom>
        </p:spPr>
      </p:pic>
      <p:pic>
        <p:nvPicPr>
          <p:cNvPr id="21" name="图片 4" descr="textimage56.jpeg">
            <a:extLst>
              <a:ext uri="{FF2B5EF4-FFF2-40B4-BE49-F238E27FC236}">
                <a16:creationId xmlns:a16="http://schemas.microsoft.com/office/drawing/2014/main" id="{2BF3DC19-7182-5868-14A0-05789E6A11A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8252" y="2118245"/>
            <a:ext cx="1385271" cy="941984"/>
          </a:xfrm>
          <a:prstGeom prst="rect">
            <a:avLst/>
          </a:prstGeom>
        </p:spPr>
      </p:pic>
      <p:pic>
        <p:nvPicPr>
          <p:cNvPr id="22" name="图片 4" descr="textimage58.jpeg">
            <a:extLst>
              <a:ext uri="{FF2B5EF4-FFF2-40B4-BE49-F238E27FC236}">
                <a16:creationId xmlns:a16="http://schemas.microsoft.com/office/drawing/2014/main" id="{56F517B2-C645-7577-F74F-C48DD159A34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14" y="2124125"/>
            <a:ext cx="1206955" cy="1131046"/>
          </a:xfrm>
          <a:prstGeom prst="rect">
            <a:avLst/>
          </a:prstGeom>
        </p:spPr>
      </p:pic>
      <p:pic>
        <p:nvPicPr>
          <p:cNvPr id="23" name="图片 5" descr="textimage59.jpeg">
            <a:extLst>
              <a:ext uri="{FF2B5EF4-FFF2-40B4-BE49-F238E27FC236}">
                <a16:creationId xmlns:a16="http://schemas.microsoft.com/office/drawing/2014/main" id="{8D3001DB-8DF5-A82C-E5C8-4FF6195C5F7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9998" y="2124125"/>
            <a:ext cx="1356046" cy="987246"/>
          </a:xfrm>
          <a:prstGeom prst="rect">
            <a:avLst/>
          </a:prstGeom>
        </p:spPr>
      </p:pic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F19D8302-B1AC-3CD6-9709-CE06E354C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293658"/>
              </p:ext>
            </p:extLst>
          </p:nvPr>
        </p:nvGraphicFramePr>
        <p:xfrm>
          <a:off x="2843734" y="3780309"/>
          <a:ext cx="2571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7779" imgH="553340" progId="Equation.DSMT4">
                  <p:embed/>
                </p:oleObj>
              </mc:Choice>
              <mc:Fallback>
                <p:oleObj name="Equation" r:id="rId25" imgW="257779" imgH="553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843734" y="3780309"/>
                        <a:ext cx="257175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BEF1E235-C7C7-D70F-0463-D97FEA8D2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184852"/>
              </p:ext>
            </p:extLst>
          </p:nvPr>
        </p:nvGraphicFramePr>
        <p:xfrm>
          <a:off x="9063831" y="3710917"/>
          <a:ext cx="16287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629122" imgH="553340" progId="Equation.DSMT4">
                  <p:embed/>
                </p:oleObj>
              </mc:Choice>
              <mc:Fallback>
                <p:oleObj name="Equation" r:id="rId27" imgW="1629122" imgH="553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063831" y="3710917"/>
                        <a:ext cx="1628775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291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6000" y="255326"/>
            <a:ext cx="10836686" cy="1814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zh-CN" altLang="en-US" sz="2000" b="1" dirty="0">
                <a:solidFill>
                  <a:srgbClr val="AD56B6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如图所示,间距为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的两倾斜且平行的金属导轨固定在绝缘的水平面上,金属导轨与水平面之间的夹角为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θ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,电阻不计,空间存在垂直于金属导轨平面向上的匀强磁场,磁感应强度大小为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,导轨上端接有阻值为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的定值电阻。质量为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的导体棒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从金属导轨上某处由静止释放开始运动,经Δ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时间后开始做匀速运动,速度大小为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,且加速阶段通过定值电阻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的电荷量为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。已知导轨平面光滑,导体棒接入电路的电阻为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,重力加速度为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。下列说法正确的是</a:t>
            </a:r>
            <a:r>
              <a:rPr lang="zh-CN" altLang="en-US" sz="2000" kern="0" spc="52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　    )</a:t>
            </a:r>
            <a:r>
              <a:rPr lang="zh-CN" altLang="en-US" sz="2000" kern="0" spc="1409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endParaRPr lang="zh-CN" altLang="en-US" sz="20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43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8510" y="1697457"/>
            <a:ext cx="1852514" cy="1440160"/>
          </a:xfrm>
          <a:prstGeom prst="rect">
            <a:avLst/>
          </a:prstGeom>
        </p:spPr>
      </p:pic>
      <p:sp>
        <p:nvSpPr>
          <p:cNvPr id="4" name="文本框 2"/>
          <p:cNvSpPr txBox="1"/>
          <p:nvPr/>
        </p:nvSpPr>
        <p:spPr>
          <a:xfrm>
            <a:off x="7092206" y="1620069"/>
            <a:ext cx="388521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2CA3A78-8198-1238-52D1-369C96F87B1D}"/>
              </a:ext>
            </a:extLst>
          </p:cNvPr>
          <p:cNvSpPr txBox="1"/>
          <p:nvPr/>
        </p:nvSpPr>
        <p:spPr>
          <a:xfrm>
            <a:off x="576000" y="2025740"/>
            <a:ext cx="11412750" cy="182357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A.导体棒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先做匀加速运动,后做匀速运动</a:t>
            </a:r>
            <a:endParaRPr lang="zh-CN" altLang="en-US" sz="20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B.导体棒稳定时的速度大小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000" kern="0" spc="6136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endParaRPr lang="zh-CN" altLang="en-US" sz="20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C.导体棒从释放到其速度稳定的过程中,其机械能的减少量等于电阻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产生的焦耳热</a:t>
            </a:r>
            <a:endParaRPr lang="zh-CN" altLang="en-US" sz="20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D.导体棒从释放到其速度稳定的过程中,位移大小为</a:t>
            </a:r>
            <a:r>
              <a:rPr lang="zh-CN" altLang="en-US" sz="2000" kern="0" spc="456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47A16A24-6E32-F2CE-88E8-751FCA667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041614"/>
              </p:ext>
            </p:extLst>
          </p:nvPr>
        </p:nvGraphicFramePr>
        <p:xfrm>
          <a:off x="3851846" y="2508709"/>
          <a:ext cx="936104" cy="52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089600" imgH="17373600" progId="Equation.DSMT4">
                  <p:embed/>
                </p:oleObj>
              </mc:Choice>
              <mc:Fallback>
                <p:oleObj name="Equation" r:id="rId4" imgW="31089600" imgH="173736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846" y="2508709"/>
                        <a:ext cx="936104" cy="5251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A758934C-A7B9-4BCB-A626-A4194C794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788818"/>
              </p:ext>
            </p:extLst>
          </p:nvPr>
        </p:nvGraphicFramePr>
        <p:xfrm>
          <a:off x="6300118" y="3393881"/>
          <a:ext cx="792088" cy="53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03200" imgH="17373600" progId="Equation.DSMT4">
                  <p:embed/>
                </p:oleObj>
              </mc:Choice>
              <mc:Fallback>
                <p:oleObj name="Equation" r:id="rId6" imgW="25603200" imgH="173736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18" y="3393881"/>
                        <a:ext cx="792088" cy="535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">
            <a:extLst>
              <a:ext uri="{FF2B5EF4-FFF2-40B4-BE49-F238E27FC236}">
                <a16:creationId xmlns:a16="http://schemas.microsoft.com/office/drawing/2014/main" id="{34AA76A4-D3DB-766C-D4A7-CCC9C417A502}"/>
              </a:ext>
            </a:extLst>
          </p:cNvPr>
          <p:cNvSpPr txBox="1"/>
          <p:nvPr/>
        </p:nvSpPr>
        <p:spPr>
          <a:xfrm>
            <a:off x="539478" y="3788693"/>
            <a:ext cx="10620662" cy="27658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000" kern="0" spc="-30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解析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    ①受力和运动分析:导体棒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在加速阶段,根据牛顿第二定律可得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mg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sin 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θ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BIL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ma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,其中</a:t>
            </a:r>
            <a:endParaRPr lang="en-US" altLang="zh-CN" sz="2000" kern="0" dirty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000" kern="0" spc="204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,解得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sin 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θ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000" kern="0" spc="468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,加速度随速度的增大而减小,A错误;导体棒稳定时的加速度为0,解</a:t>
            </a:r>
            <a:endParaRPr lang="en-US" altLang="zh-CN" sz="2000" kern="0" dirty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得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000" kern="0" spc="1041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,B错误。</a:t>
            </a:r>
            <a:endParaRPr lang="zh-CN" altLang="en-US" sz="20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②能量分析:根据能量守恒可知,导体棒从释放到其速度稳定的过程中,其机械能的减少量等于电阻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与导体棒产生的焦耳热之和,C错误。</a:t>
            </a:r>
            <a:endParaRPr lang="zh-CN" altLang="en-US" sz="20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③电荷量、位移相关计算:通过定值电阻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的电荷量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000" kern="0" spc="-17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Δ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000" kern="0" spc="177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Δ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000" kern="0" spc="199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,解得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000" kern="0" spc="456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,D正确。</a:t>
            </a:r>
            <a:endParaRPr lang="zh-CN" altLang="en-US" sz="20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D431B62A-E4FF-4439-C48D-C80EF3863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250243"/>
              </p:ext>
            </p:extLst>
          </p:nvPr>
        </p:nvGraphicFramePr>
        <p:xfrm>
          <a:off x="790988" y="4234399"/>
          <a:ext cx="489860" cy="50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4000" imgH="17373600" progId="Equation.DSMT4">
                  <p:embed/>
                </p:oleObj>
              </mc:Choice>
              <mc:Fallback>
                <p:oleObj name="Equation" r:id="rId8" imgW="16764000" imgH="173736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988" y="4234399"/>
                        <a:ext cx="489860" cy="504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61E9AB52-306E-DB9B-4A47-FF906E19A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182083"/>
              </p:ext>
            </p:extLst>
          </p:nvPr>
        </p:nvGraphicFramePr>
        <p:xfrm>
          <a:off x="2879220" y="4234399"/>
          <a:ext cx="792088" cy="579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127200" imgH="19812000" progId="Equation.DSMT4">
                  <p:embed/>
                </p:oleObj>
              </mc:Choice>
              <mc:Fallback>
                <p:oleObj name="Equation" r:id="rId10" imgW="27127200" imgH="1981200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220" y="4234399"/>
                        <a:ext cx="792088" cy="579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9C04E8FB-E361-2AD6-3B27-4BDD317591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340505"/>
              </p:ext>
            </p:extLst>
          </p:nvPr>
        </p:nvGraphicFramePr>
        <p:xfrm>
          <a:off x="1045685" y="4738881"/>
          <a:ext cx="1401487" cy="53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415200" imgH="17373600" progId="Equation.DSMT4">
                  <p:embed/>
                </p:oleObj>
              </mc:Choice>
              <mc:Fallback>
                <p:oleObj name="Equation" r:id="rId12" imgW="45415200" imgH="1737360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685" y="4738881"/>
                        <a:ext cx="1401487" cy="537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F6767913-954B-8BF9-8ECC-FCDA7C4BB6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213926"/>
              </p:ext>
            </p:extLst>
          </p:nvPr>
        </p:nvGraphicFramePr>
        <p:xfrm>
          <a:off x="6456745" y="6191562"/>
          <a:ext cx="148129" cy="28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267200" imgH="8229600" progId="Equation.DSMT4">
                  <p:embed/>
                </p:oleObj>
              </mc:Choice>
              <mc:Fallback>
                <p:oleObj name="Equation" r:id="rId14" imgW="4267200" imgH="822960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745" y="6191562"/>
                        <a:ext cx="148129" cy="287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DFD6F8DF-B822-A3C5-4325-24E882DEC9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089869"/>
              </p:ext>
            </p:extLst>
          </p:nvPr>
        </p:nvGraphicFramePr>
        <p:xfrm>
          <a:off x="6983677" y="6092938"/>
          <a:ext cx="507574" cy="560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764000" imgH="18592800" progId="Equation.DSMT4">
                  <p:embed/>
                </p:oleObj>
              </mc:Choice>
              <mc:Fallback>
                <p:oleObj name="Equation" r:id="rId16" imgW="16764000" imgH="18592800" progId="Equation.DSMT4">
                  <p:embed/>
                  <p:pic>
                    <p:nvPicPr>
                      <p:cNvPr id="12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677" y="6092938"/>
                        <a:ext cx="507574" cy="560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F1B1E867-EA68-AA9E-5F60-EBE63C79B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668048"/>
              </p:ext>
            </p:extLst>
          </p:nvPr>
        </p:nvGraphicFramePr>
        <p:xfrm>
          <a:off x="7847772" y="6067774"/>
          <a:ext cx="544355" cy="560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764000" imgH="17373600" progId="Equation.DSMT4">
                  <p:embed/>
                </p:oleObj>
              </mc:Choice>
              <mc:Fallback>
                <p:oleObj name="Equation" r:id="rId18" imgW="16764000" imgH="17373600" progId="Equation.DSMT4">
                  <p:embed/>
                  <p:pic>
                    <p:nvPicPr>
                      <p:cNvPr id="14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772" y="6067774"/>
                        <a:ext cx="544355" cy="560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AC38B61B-568D-ABCC-8FB8-B0F6F89516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021248"/>
              </p:ext>
            </p:extLst>
          </p:nvPr>
        </p:nvGraphicFramePr>
        <p:xfrm>
          <a:off x="9219590" y="6094376"/>
          <a:ext cx="828721" cy="560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603200" imgH="17373600" progId="Equation.DSMT4">
                  <p:embed/>
                </p:oleObj>
              </mc:Choice>
              <mc:Fallback>
                <p:oleObj name="Equation" r:id="rId20" imgW="25603200" imgH="17373600" progId="Equation.DSMT4">
                  <p:embed/>
                  <p:pic>
                    <p:nvPicPr>
                      <p:cNvPr id="16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9590" y="6094376"/>
                        <a:ext cx="828721" cy="560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088702" cy="4316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要点1　电磁感应现象的理解和判断</a:t>
            </a: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1.磁通量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(1)公式:</a:t>
            </a:r>
            <a:r>
              <a:rPr lang="zh-CN" altLang="en-US" sz="2410" i="1" kern="0" dirty="0">
                <a:solidFill>
                  <a:srgbClr val="000000"/>
                </a:solidFill>
                <a:latin typeface="Cambria" panose="02040503050406030204" pitchFamily="65" charset="-122"/>
                <a:ea typeface="华文细黑" panose="02010600040101010101" pitchFamily="65" charset="-122"/>
              </a:rPr>
              <a:t>Φ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为垂直于磁感应强度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方向的投影面积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。磁通量为标量,单位是Wb。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(2)物理意义: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磁通量的大小可形象地表示为穿过某一面积的磁感线条数的多少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2.电磁感应现象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(1)感应电流产生的条件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表述1:闭合回路中的一部分导体在磁场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内做切割磁感线运动。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表述2: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穿过闭合回路的磁通量发生变化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4568740"/>
            <a:ext cx="5760110" cy="9239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(2)当磁通量发生变化时,如果回路不闭合,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  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则只有感应电动势,没有感应电流。 </a:t>
            </a:r>
            <a:endParaRPr lang="zh-CN" altLang="en-US" dirty="0"/>
          </a:p>
        </p:txBody>
      </p:sp>
      <p:pic>
        <p:nvPicPr>
          <p:cNvPr id="4" name="图片 3" descr="textimage1.jpeg">
            <a:extLst>
              <a:ext uri="{FF2B5EF4-FFF2-40B4-BE49-F238E27FC236}">
                <a16:creationId xmlns:a16="http://schemas.microsoft.com/office/drawing/2014/main" id="{6A12DB94-A77C-09A7-DC79-DAE1E48116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094" y="2340149"/>
            <a:ext cx="5737538" cy="374439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小专题</a:t>
            </a:r>
            <a:endParaRPr lang="en-US" altLang="zh-CN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486691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含容含源单杆问题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5858" y="173558"/>
            <a:ext cx="11831400" cy="5091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单杆电源问题</a:t>
            </a:r>
          </a:p>
        </p:txBody>
      </p:sp>
      <p:graphicFrame>
        <p:nvGraphicFramePr>
          <p:cNvPr id="1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81274"/>
              </p:ext>
            </p:extLst>
          </p:nvPr>
        </p:nvGraphicFramePr>
        <p:xfrm>
          <a:off x="468000" y="738559"/>
          <a:ext cx="11268000" cy="5621529"/>
        </p:xfrm>
        <a:graphic>
          <a:graphicData uri="http://schemas.openxmlformats.org/drawingml/2006/table">
            <a:tbl>
              <a:tblPr/>
              <a:tblGrid>
                <a:gridCol w="935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882">
                  <a:extLst>
                    <a:ext uri="{9D8B030D-6E8A-4147-A177-3AD203B41FA5}">
                      <a16:colId xmlns:a16="http://schemas.microsoft.com/office/drawing/2014/main" val="2559011070"/>
                    </a:ext>
                  </a:extLst>
                </a:gridCol>
              </a:tblGrid>
              <a:tr h="283014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水平固定平行光滑导轨(足够长且电阻不计),间距为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L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,左侧接电动势为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E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、内阻为r的电源,金属杆ab质量为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,电阻为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R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,匀强磁场的磁感应强度大小为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63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等效电路</a:t>
                      </a:r>
                      <a:r>
                        <a:rPr lang="en-US" altLang="zh-CN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&amp;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安培力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当杆的速度为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时,电流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228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393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en-US" altLang="zh-CN" sz="2590" kern="0" spc="3932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BIL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 </a:t>
                      </a:r>
                      <a:endParaRPr lang="zh-CN" altLang="en-US" sz="2000" kern="0" spc="3932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63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运动过程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25" kern="0" spc="-74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55" kern="0" spc="7294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,杆做加速运动,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↑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NEU-BZ" pitchFamily="65" charset="-122"/>
                          <a:ea typeface="NEU-BZ" pitchFamily="65" charset="-122"/>
                        </a:rPr>
                        <a:t>⇒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F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↓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NEU-BZ" pitchFamily="65" charset="-122"/>
                          <a:ea typeface="NEU-BZ" pitchFamily="65" charset="-122"/>
                        </a:rPr>
                        <a:t>⇒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↓;当速度达到最大即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33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</a:t>
                      </a:r>
                      <a:br>
                        <a:rPr lang="en-US" altLang="zh-CN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F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=0,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=0,此后杆以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做匀速直线运动</a:t>
                      </a:r>
                      <a:endParaRPr lang="zh-CN" altLang="en-US" sz="5780" kern="0" spc="11395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181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动量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(1)杆速度为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时,电源输出电能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E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-116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mv</a:t>
                      </a:r>
                      <a:r>
                        <a:rPr lang="zh-CN" altLang="en-US" sz="1515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</a:p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(2)全过程电源输出电能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E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'=</a:t>
                      </a:r>
                      <a:r>
                        <a:rPr lang="zh-CN" altLang="en-US" sz="2590" kern="0" spc="-116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</a:t>
                      </a:r>
                      <a:r>
                        <a:rPr lang="zh-CN" altLang="en-US" sz="1520" kern="0" spc="118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'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(1)通过金属杆ab横截面的总电荷量分析: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5"/>
                        </a:spcBef>
                      </a:pPr>
                      <a:r>
                        <a:rPr lang="zh-CN" altLang="en-US" sz="1260" kern="0" spc="1065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</a:t>
                      </a:r>
                      <a:r>
                        <a:rPr lang="zh-CN" altLang="en-US" sz="1165" kern="0" spc="-26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L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mv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-0,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q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1165" kern="0" spc="-26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t,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得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10" kern="0" spc="143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加速运动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过程的位移分析:</a:t>
                      </a:r>
                      <a:r>
                        <a:rPr lang="zh-CN" altLang="en-US" sz="1205" kern="0" spc="111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10" kern="0" spc="169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740" kern="0" spc="235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5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mv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-0,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x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1210" kern="0" spc="6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,得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x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10" kern="0" spc="31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610" kern="0" spc="533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en-US" altLang="zh-CN" sz="2610" kern="0" spc="5337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5"/>
                        </a:spcBef>
                      </a:pPr>
                      <a:endParaRPr lang="zh-CN" altLang="en-US" sz="800" kern="0" spc="5337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图片 3" descr="textimage62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4494" y="1650684"/>
            <a:ext cx="1639982" cy="1128308"/>
          </a:xfrm>
          <a:prstGeom prst="rect">
            <a:avLst/>
          </a:prstGeom>
        </p:spPr>
      </p:pic>
      <p:pic>
        <p:nvPicPr>
          <p:cNvPr id="15" name="图片 4" descr="textimage63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182" y="1818315"/>
            <a:ext cx="1946355" cy="684524"/>
          </a:xfrm>
          <a:prstGeom prst="rect">
            <a:avLst/>
          </a:prstGeom>
        </p:spPr>
      </p:pic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71409"/>
              </p:ext>
            </p:extLst>
          </p:nvPr>
        </p:nvGraphicFramePr>
        <p:xfrm>
          <a:off x="4169090" y="1650684"/>
          <a:ext cx="6191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59200" imgH="14630400" progId="Equation.DSMT4">
                  <p:embed/>
                </p:oleObj>
              </mc:Choice>
              <mc:Fallback>
                <p:oleObj name="Equation" r:id="rId5" imgW="16459200" imgH="14630400" progId="Equation.DSMT4">
                  <p:embed/>
                  <p:pic>
                    <p:nvPicPr>
                      <p:cNvPr id="0" name="图片 2969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9090" y="1650684"/>
                        <a:ext cx="61912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746834"/>
              </p:ext>
            </p:extLst>
          </p:nvPr>
        </p:nvGraphicFramePr>
        <p:xfrm>
          <a:off x="4943349" y="1650684"/>
          <a:ext cx="828675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945600" imgH="14630400" progId="Equation.DSMT4">
                  <p:embed/>
                </p:oleObj>
              </mc:Choice>
              <mc:Fallback>
                <p:oleObj name="Equation" r:id="rId7" imgW="21945600" imgH="14630400" progId="Equation.DSMT4">
                  <p:embed/>
                  <p:pic>
                    <p:nvPicPr>
                      <p:cNvPr id="0" name="图片 2969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3349" y="1650684"/>
                        <a:ext cx="828675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791412"/>
              </p:ext>
            </p:extLst>
          </p:nvPr>
        </p:nvGraphicFramePr>
        <p:xfrm>
          <a:off x="2471957" y="2160577"/>
          <a:ext cx="12763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832800" imgH="14630400" progId="Equation.DSMT4">
                  <p:embed/>
                </p:oleObj>
              </mc:Choice>
              <mc:Fallback>
                <p:oleObj name="Equation" r:id="rId9" imgW="33832800" imgH="14630400" progId="Equation.DSMT4">
                  <p:embed/>
                  <p:pic>
                    <p:nvPicPr>
                      <p:cNvPr id="0" name="图片 2969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71957" y="2160577"/>
                        <a:ext cx="127635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799158"/>
              </p:ext>
            </p:extLst>
          </p:nvPr>
        </p:nvGraphicFramePr>
        <p:xfrm>
          <a:off x="1691606" y="2886628"/>
          <a:ext cx="323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34400" imgH="15240000" progId="Equation.DSMT4">
                  <p:embed/>
                </p:oleObj>
              </mc:Choice>
              <mc:Fallback>
                <p:oleObj name="Equation" r:id="rId11" imgW="8534400" imgH="15240000" progId="Equation.DSMT4">
                  <p:embed/>
                  <p:pic>
                    <p:nvPicPr>
                      <p:cNvPr id="0" name="图片 2969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91606" y="2886628"/>
                        <a:ext cx="323850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069291"/>
              </p:ext>
            </p:extLst>
          </p:nvPr>
        </p:nvGraphicFramePr>
        <p:xfrm>
          <a:off x="2161754" y="2892202"/>
          <a:ext cx="12763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832800" imgH="15849600" progId="Equation.DSMT4">
                  <p:embed/>
                </p:oleObj>
              </mc:Choice>
              <mc:Fallback>
                <p:oleObj name="Equation" r:id="rId13" imgW="33832800" imgH="15849600" progId="Equation.DSMT4">
                  <p:embed/>
                  <p:pic>
                    <p:nvPicPr>
                      <p:cNvPr id="0" name="图片 2970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61754" y="2892202"/>
                        <a:ext cx="1276350" cy="60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071449"/>
              </p:ext>
            </p:extLst>
          </p:nvPr>
        </p:nvGraphicFramePr>
        <p:xfrm>
          <a:off x="8964414" y="2910242"/>
          <a:ext cx="3714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753600" imgH="14630400" progId="Equation.DSMT4">
                  <p:embed/>
                </p:oleObj>
              </mc:Choice>
              <mc:Fallback>
                <p:oleObj name="Equation" r:id="rId15" imgW="9753600" imgH="14630400" progId="Equation.DSMT4">
                  <p:embed/>
                  <p:pic>
                    <p:nvPicPr>
                      <p:cNvPr id="0" name="图片 2970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64414" y="2910242"/>
                        <a:ext cx="3714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图片 3" descr="textimage64.jpe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2867" y="2910242"/>
            <a:ext cx="1107335" cy="855888"/>
          </a:xfrm>
          <a:prstGeom prst="rect">
            <a:avLst/>
          </a:prstGeom>
        </p:spPr>
      </p:pic>
      <p:graphicFrame>
        <p:nvGraphicFramePr>
          <p:cNvPr id="5847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511907"/>
              </p:ext>
            </p:extLst>
          </p:nvPr>
        </p:nvGraphicFramePr>
        <p:xfrm>
          <a:off x="5146299" y="4649829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76800" imgH="14630400" progId="Equation.DSMT4">
                  <p:embed/>
                </p:oleObj>
              </mc:Choice>
              <mc:Fallback>
                <p:oleObj name="Equation" r:id="rId18" imgW="4876800" imgH="14630400" progId="Equation.DSMT4">
                  <p:embed/>
                  <p:pic>
                    <p:nvPicPr>
                      <p:cNvPr id="0" name="图片 29702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46299" y="4649829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155475"/>
              </p:ext>
            </p:extLst>
          </p:nvPr>
        </p:nvGraphicFramePr>
        <p:xfrm>
          <a:off x="4497423" y="5100067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876800" imgH="14630400" progId="Equation.DSMT4">
                  <p:embed/>
                </p:oleObj>
              </mc:Choice>
              <mc:Fallback>
                <p:oleObj name="Equation" r:id="rId20" imgW="4876800" imgH="14630400" progId="Equation.DSMT4">
                  <p:embed/>
                  <p:pic>
                    <p:nvPicPr>
                      <p:cNvPr id="0" name="图片 29703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97423" y="5100067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2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302438"/>
              </p:ext>
            </p:extLst>
          </p:nvPr>
        </p:nvGraphicFramePr>
        <p:xfrm>
          <a:off x="4911614" y="5257688"/>
          <a:ext cx="3429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144000" imgH="8534400" progId="Equation.DSMT4">
                  <p:embed/>
                </p:oleObj>
              </mc:Choice>
              <mc:Fallback>
                <p:oleObj name="Equation" r:id="rId22" imgW="9144000" imgH="8534400" progId="Equation.DSMT4">
                  <p:embed/>
                  <p:pic>
                    <p:nvPicPr>
                      <p:cNvPr id="0" name="图片 29704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911614" y="5257688"/>
                        <a:ext cx="342900" cy="32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247B14ED-8E89-533A-7D85-301E0D8763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23081"/>
              </p:ext>
            </p:extLst>
          </p:nvPr>
        </p:nvGraphicFramePr>
        <p:xfrm>
          <a:off x="6343667" y="4533900"/>
          <a:ext cx="2952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924800" imgH="7620000" progId="Equation.DSMT4">
                  <p:embed/>
                </p:oleObj>
              </mc:Choice>
              <mc:Fallback>
                <p:oleObj name="Equation" r:id="rId24" imgW="7924800" imgH="7620000" progId="Equation.DSMT4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343667" y="4533900"/>
                        <a:ext cx="295275" cy="285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F84B8BE2-1A78-8483-A38E-AD2A74536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88521"/>
              </p:ext>
            </p:extLst>
          </p:nvPr>
        </p:nvGraphicFramePr>
        <p:xfrm>
          <a:off x="7164214" y="4524747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048000" imgH="7010400" progId="Equation.DSMT4">
                  <p:embed/>
                </p:oleObj>
              </mc:Choice>
              <mc:Fallback>
                <p:oleObj name="Equation" r:id="rId26" imgW="3048000" imgH="7010400" progId="Equation.DSMT4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164214" y="4524747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964D27E6-5AF5-A025-190A-71540EF6EF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700702"/>
              </p:ext>
            </p:extLst>
          </p:nvPr>
        </p:nvGraphicFramePr>
        <p:xfrm>
          <a:off x="8706098" y="4524747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048000" imgH="7010400" progId="Equation.DSMT4">
                  <p:embed/>
                </p:oleObj>
              </mc:Choice>
              <mc:Fallback>
                <p:oleObj name="Equation" r:id="rId28" imgW="3048000" imgH="701040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706098" y="4524747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F7939B26-12E9-25FA-F4B3-D761B60D9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414560"/>
              </p:ext>
            </p:extLst>
          </p:nvPr>
        </p:nvGraphicFramePr>
        <p:xfrm>
          <a:off x="9684494" y="4430688"/>
          <a:ext cx="5143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716000" imgH="14630400" progId="Equation.DSMT4">
                  <p:embed/>
                </p:oleObj>
              </mc:Choice>
              <mc:Fallback>
                <p:oleObj name="Equation" r:id="rId30" imgW="13716000" imgH="14630400" progId="Equation.DSMT4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684494" y="4430688"/>
                        <a:ext cx="51435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53863812-E2CC-62FB-0DB4-0BC8BC5A4B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198448"/>
              </p:ext>
            </p:extLst>
          </p:nvPr>
        </p:nvGraphicFramePr>
        <p:xfrm>
          <a:off x="9524314" y="5187374"/>
          <a:ext cx="2952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924800" imgH="7620000" progId="Equation.DSMT4">
                  <p:embed/>
                </p:oleObj>
              </mc:Choice>
              <mc:Fallback>
                <p:oleObj name="Equation" r:id="rId32" imgW="7924800" imgH="7620000" progId="Equation.DSMT4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524314" y="5187374"/>
                        <a:ext cx="295275" cy="285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B7481BCB-5581-C314-A285-612B60F75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908881"/>
              </p:ext>
            </p:extLst>
          </p:nvPr>
        </p:nvGraphicFramePr>
        <p:xfrm>
          <a:off x="10199120" y="5084161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4020800" imgH="14630400" progId="Equation.DSMT4">
                  <p:embed/>
                </p:oleObj>
              </mc:Choice>
              <mc:Fallback>
                <p:oleObj name="Equation" r:id="rId34" imgW="14020800" imgH="14630400" progId="Equation.DSMT4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0199120" y="5084161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786B5A1A-569E-B67A-443A-060C797B5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6685"/>
              </p:ext>
            </p:extLst>
          </p:nvPr>
        </p:nvGraphicFramePr>
        <p:xfrm>
          <a:off x="11053018" y="5036015"/>
          <a:ext cx="6477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7068800" imgH="15849600" progId="Equation.DSMT4">
                  <p:embed/>
                </p:oleObj>
              </mc:Choice>
              <mc:Fallback>
                <p:oleObj name="Equation" r:id="rId36" imgW="17068800" imgH="15849600" progId="Equation.DSMT4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1053018" y="5036015"/>
                        <a:ext cx="647700" cy="60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597F676D-42D3-81C3-F890-7AE37E6327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513518"/>
              </p:ext>
            </p:extLst>
          </p:nvPr>
        </p:nvGraphicFramePr>
        <p:xfrm>
          <a:off x="7686056" y="5800535"/>
          <a:ext cx="161925" cy="27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267200" imgH="7315200" progId="Equation.DSMT4">
                  <p:embed/>
                </p:oleObj>
              </mc:Choice>
              <mc:Fallback>
                <p:oleObj name="Equation" r:id="rId38" imgW="4267200" imgH="7315200" progId="Equation.DSMT4">
                  <p:embed/>
                  <p:pic>
                    <p:nvPicPr>
                      <p:cNvPr id="11" name="对象 10"/>
                      <p:cNvPicPr>
                        <a:picLocks noChangeAspect="1"/>
                      </p:cNvPicPr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686056" y="5800535"/>
                        <a:ext cx="161925" cy="276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F8AC673B-B674-7B4A-C618-29B3B382D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872828"/>
              </p:ext>
            </p:extLst>
          </p:nvPr>
        </p:nvGraphicFramePr>
        <p:xfrm>
          <a:off x="8604374" y="5652517"/>
          <a:ext cx="371474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9753600" imgH="14630400" progId="Equation.DSMT4">
                  <p:embed/>
                </p:oleObj>
              </mc:Choice>
              <mc:Fallback>
                <p:oleObj name="Equation" r:id="rId40" imgW="9753600" imgH="14630400" progId="Equation.DSMT4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8604374" y="5652517"/>
                        <a:ext cx="371474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4905AA3D-AC75-A894-63C8-2A8A7D057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594949"/>
              </p:ext>
            </p:extLst>
          </p:nvPr>
        </p:nvGraphicFramePr>
        <p:xfrm>
          <a:off x="9366785" y="5676132"/>
          <a:ext cx="100964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6822400" imgH="14630400" progId="Equation.DSMT4">
                  <p:embed/>
                </p:oleObj>
              </mc:Choice>
              <mc:Fallback>
                <p:oleObj name="Equation" r:id="rId42" imgW="26822400" imgH="14630400" progId="Equation.DSMT4">
                  <p:embed/>
                  <p:pic>
                    <p:nvPicPr>
                      <p:cNvPr id="13" name="对象 12"/>
                      <p:cNvPicPr>
                        <a:picLocks noChangeAspect="1"/>
                      </p:cNvPicPr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9366785" y="5676132"/>
                        <a:ext cx="100964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2380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(多选)水平固定放置的足够长的光滑平行导轨,电阻不计,间距为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,左侧连接的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电源电动势为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、内阻为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,质量为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的金属杆垂直静止放在导轨上,金属杆处于导轨间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的部分的电阻为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。整个装置处在磁感应强度大小为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、方向竖直向下的匀强磁场中,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如图所示。闭合开关,金属杆由静止开始沿导轨做变加速运动直至达到最大速度,则下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列说法正确的是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r>
              <a:rPr lang="zh-CN" altLang="en-US" dirty="0"/>
              <a:t> </a:t>
            </a:r>
          </a:p>
        </p:txBody>
      </p:sp>
      <p:pic>
        <p:nvPicPr>
          <p:cNvPr id="3" name="图片 3" descr="textimage65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5483" y="2459523"/>
            <a:ext cx="3172324" cy="175283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2784488"/>
            <a:ext cx="6048142" cy="249562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A.金属杆的最大速度等于</a:t>
            </a:r>
            <a:r>
              <a:rPr lang="zh-CN" altLang="en-US" sz="3090" kern="0" spc="21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 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B.此过程中通过金属杆的电荷量为</a:t>
            </a:r>
            <a:r>
              <a:rPr lang="zh-CN" altLang="en-US" sz="3090" kern="0" spc="1636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C.此过程中电源提供的电能为</a:t>
            </a:r>
            <a:r>
              <a:rPr lang="zh-CN" altLang="en-US" sz="3220" kern="0" spc="2705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D.此过程中金属杆产生的热量为</a:t>
            </a:r>
            <a:r>
              <a:rPr lang="zh-CN" altLang="en-US" sz="3415" kern="0" spc="828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772097"/>
              </p:ext>
            </p:extLst>
          </p:nvPr>
        </p:nvGraphicFramePr>
        <p:xfrm>
          <a:off x="3825483" y="2844205"/>
          <a:ext cx="4190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72800" imgH="17373600" progId="Equation.DSMT4">
                  <p:embed/>
                </p:oleObj>
              </mc:Choice>
              <mc:Fallback>
                <p:oleObj name="Equation" r:id="rId4" imgW="10972800" imgH="17373600" progId="Equation.DSMT4">
                  <p:embed/>
                  <p:pic>
                    <p:nvPicPr>
                      <p:cNvPr id="0" name="图片 3174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5483" y="2844205"/>
                        <a:ext cx="4190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062401"/>
              </p:ext>
            </p:extLst>
          </p:nvPr>
        </p:nvGraphicFramePr>
        <p:xfrm>
          <a:off x="5032599" y="3480041"/>
          <a:ext cx="600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49600" imgH="17373600" progId="Equation.DSMT4">
                  <p:embed/>
                </p:oleObj>
              </mc:Choice>
              <mc:Fallback>
                <p:oleObj name="Equation" r:id="rId6" imgW="15849600" imgH="17373600" progId="Equation.DSMT4">
                  <p:embed/>
                  <p:pic>
                    <p:nvPicPr>
                      <p:cNvPr id="0" name="图片 3174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32599" y="3480041"/>
                        <a:ext cx="6000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694011"/>
              </p:ext>
            </p:extLst>
          </p:nvPr>
        </p:nvGraphicFramePr>
        <p:xfrm>
          <a:off x="4420599" y="3996333"/>
          <a:ext cx="7524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2000" imgH="18288000" progId="Equation.DSMT4">
                  <p:embed/>
                </p:oleObj>
              </mc:Choice>
              <mc:Fallback>
                <p:oleObj name="Equation" r:id="rId8" imgW="19812000" imgH="18288000" progId="Equation.DSMT4">
                  <p:embed/>
                  <p:pic>
                    <p:nvPicPr>
                      <p:cNvPr id="0" name="图片 3174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0599" y="3996333"/>
                        <a:ext cx="752475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86429"/>
              </p:ext>
            </p:extLst>
          </p:nvPr>
        </p:nvGraphicFramePr>
        <p:xfrm>
          <a:off x="4743483" y="4716413"/>
          <a:ext cx="1485899" cy="75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19200" imgH="19812000" progId="Equation.DSMT4">
                  <p:embed/>
                </p:oleObj>
              </mc:Choice>
              <mc:Fallback>
                <p:oleObj name="Equation" r:id="rId10" imgW="39319200" imgH="19812000" progId="Equation.DSMT4">
                  <p:embed/>
                  <p:pic>
                    <p:nvPicPr>
                      <p:cNvPr id="0" name="图片 3174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43483" y="4716413"/>
                        <a:ext cx="1485899" cy="7524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921422" y="2305064"/>
            <a:ext cx="1002432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39949"/>
            <a:ext cx="11831400" cy="326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(运动学角度)当杆的加速度为零时,杆的速度最大,此时杆切割磁感线产生的感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应电动势和电源的电动势大小相等,即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,解得杆的最大速度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21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。(动量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角度)取向右为正方向,由动量定理可得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915" kern="0" spc="-638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,流过杆的电荷量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1915" kern="0" spc="-638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,联立解得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045" kern="0" spc="168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。(能量角度)电源提供的电能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20" kern="0" spc="1505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。由能量守恒可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得,回路产生的热量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985" kern="0" spc="-1258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730" kern="0" spc="1195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,杆产生的热量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985" kern="0" spc="204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415" kern="0" spc="8284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9356275" y="1173935"/>
          <a:ext cx="4190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72800" imgH="17373600" progId="Equation.DSMT4">
                  <p:embed/>
                </p:oleObj>
              </mc:Choice>
              <mc:Fallback>
                <p:oleObj name="Equation" r:id="rId3" imgW="10972800" imgH="17373600" progId="Equation.DSMT4">
                  <p:embed/>
                  <p:pic>
                    <p:nvPicPr>
                      <p:cNvPr id="0" name="图片 3276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56275" y="1173935"/>
                        <a:ext cx="4190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726090" y="1886015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67200" imgH="8229600" progId="Equation.DSMT4">
                  <p:embed/>
                </p:oleObj>
              </mc:Choice>
              <mc:Fallback>
                <p:oleObj name="Equation" r:id="rId5" imgW="4267200" imgH="8229600" progId="Equation.DSMT4">
                  <p:embed/>
                  <p:pic>
                    <p:nvPicPr>
                      <p:cNvPr id="0" name="图片 3276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6090" y="1886015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517784" y="1886015"/>
          <a:ext cx="1619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267200" imgH="8229600" progId="Equation.DSMT4">
                  <p:embed/>
                </p:oleObj>
              </mc:Choice>
              <mc:Fallback>
                <p:oleObj name="Equation" r:id="rId7" imgW="4267200" imgH="8229600" progId="Equation.DSMT4">
                  <p:embed/>
                  <p:pic>
                    <p:nvPicPr>
                      <p:cNvPr id="0" name="图片 3277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17784" y="1886015"/>
                        <a:ext cx="161924" cy="314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68000" y="2483954"/>
          <a:ext cx="600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849600" imgH="17373600" progId="Equation.DSMT4">
                  <p:embed/>
                </p:oleObj>
              </mc:Choice>
              <mc:Fallback>
                <p:oleObj name="Equation" r:id="rId9" imgW="15849600" imgH="17373600" progId="Equation.DSMT4">
                  <p:embed/>
                  <p:pic>
                    <p:nvPicPr>
                      <p:cNvPr id="0" name="图片 3277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8000" y="2483954"/>
                        <a:ext cx="600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889872" y="2446114"/>
          <a:ext cx="60007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849600" imgH="18288000" progId="Equation.DSMT4">
                  <p:embed/>
                </p:oleObj>
              </mc:Choice>
              <mc:Fallback>
                <p:oleObj name="Equation" r:id="rId11" imgW="15849600" imgH="18288000" progId="Equation.DSMT4">
                  <p:embed/>
                  <p:pic>
                    <p:nvPicPr>
                      <p:cNvPr id="0" name="图片 3277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89872" y="2446114"/>
                        <a:ext cx="600074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827874" y="3223998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791200" imgH="17373600" progId="Equation.DSMT4">
                  <p:embed/>
                </p:oleObj>
              </mc:Choice>
              <mc:Fallback>
                <p:oleObj name="Equation" r:id="rId13" imgW="5791200" imgH="17373600" progId="Equation.DSMT4">
                  <p:embed/>
                  <p:pic>
                    <p:nvPicPr>
                      <p:cNvPr id="0" name="图片 3277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27874" y="3223998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256403" y="3367134"/>
          <a:ext cx="371474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753600" imgH="10058400" progId="Equation.DSMT4">
                  <p:embed/>
                </p:oleObj>
              </mc:Choice>
              <mc:Fallback>
                <p:oleObj name="Equation" r:id="rId15" imgW="9753600" imgH="10058400" progId="Equation.DSMT4">
                  <p:embed/>
                  <p:pic>
                    <p:nvPicPr>
                      <p:cNvPr id="0" name="图片 3277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56403" y="3367134"/>
                        <a:ext cx="371474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025780" y="3223998"/>
          <a:ext cx="6381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764000" imgH="17373600" progId="Equation.DSMT4">
                  <p:embed/>
                </p:oleObj>
              </mc:Choice>
              <mc:Fallback>
                <p:oleObj name="Equation" r:id="rId17" imgW="16764000" imgH="17373600" progId="Equation.DSMT4">
                  <p:embed/>
                  <p:pic>
                    <p:nvPicPr>
                      <p:cNvPr id="0" name="图片 3277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25780" y="3223998"/>
                        <a:ext cx="6381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9058839" y="3186866"/>
          <a:ext cx="14859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319200" imgH="19812000" progId="Equation.DSMT4">
                  <p:embed/>
                </p:oleObj>
              </mc:Choice>
              <mc:Fallback>
                <p:oleObj name="Equation" r:id="rId19" imgW="39319200" imgH="19812000" progId="Equation.DSMT4">
                  <p:embed/>
                  <p:pic>
                    <p:nvPicPr>
                      <p:cNvPr id="0" name="图片 32776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058839" y="3186866"/>
                        <a:ext cx="1485900" cy="752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3" descr="textimage65.jpeg">
            <a:extLst>
              <a:ext uri="{FF2B5EF4-FFF2-40B4-BE49-F238E27FC236}">
                <a16:creationId xmlns:a16="http://schemas.microsoft.com/office/drawing/2014/main" id="{C87FE33B-CC60-87F0-3258-E59A8A85F5C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6403" y="4151108"/>
            <a:ext cx="3172324" cy="175283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000" y="395933"/>
            <a:ext cx="11831400" cy="485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拓展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)若闭合开关时,给金属杆施加水平向右的恒力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,试分析杆的运动情况。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68000" y="955876"/>
            <a:ext cx="11831400" cy="4928785"/>
            <a:chOff x="468000" y="1404045"/>
            <a:chExt cx="11831400" cy="4928785"/>
          </a:xfrm>
        </p:grpSpPr>
        <p:sp>
          <p:nvSpPr>
            <p:cNvPr id="4" name="TextBox 2"/>
            <p:cNvSpPr txBox="1"/>
            <p:nvPr/>
          </p:nvSpPr>
          <p:spPr>
            <a:xfrm>
              <a:off x="468000" y="1404045"/>
              <a:ext cx="11831400" cy="49287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2410" b="1" kern="0" dirty="0">
                  <a:solidFill>
                    <a:srgbClr val="DE0000"/>
                  </a:solidFill>
                  <a:ea typeface="微软雅黑" panose="020B0503020204020204" pitchFamily="34" charset="-122"/>
                </a:rPr>
                <a:t>分析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    第一阶段:安培力向右,由牛顿第二定律得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a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120" kern="0" spc="3553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;由于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F</a:t>
              </a:r>
              <a:r>
                <a:rPr lang="zh-CN" altLang="en-US" sz="1815" kern="0" baseline="-1500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安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BIL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I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075" kern="0" spc="4572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,代入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解得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a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2985" kern="0" spc="-733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+</a:t>
              </a:r>
              <a:r>
                <a:rPr lang="zh-CN" altLang="en-US" sz="3240" kern="0" spc="4857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-</a:t>
              </a:r>
              <a:r>
                <a:rPr lang="zh-CN" altLang="en-US" sz="3415" kern="0" spc="4684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,金属杆向右做加速度逐渐减小的加速运动。当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E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BLv</a:t>
              </a:r>
              <a:r>
                <a:rPr lang="zh-CN" altLang="en-US" sz="1815" kern="0" baseline="-1500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1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,即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v</a:t>
              </a:r>
              <a:r>
                <a:rPr lang="zh-CN" altLang="en-US" sz="1815" kern="0" baseline="-1500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1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25"/>
                </a:spcBef>
                <a:buNone/>
              </a:pP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090" kern="0" spc="211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时,回路电流为零,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F</a:t>
              </a:r>
              <a:r>
                <a:rPr lang="zh-CN" altLang="en-US" sz="1815" kern="0" baseline="-1500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安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=0,金属杆的加速度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a</a:t>
              </a:r>
              <a:r>
                <a:rPr lang="zh-CN" altLang="en-US" sz="1815" kern="0" baseline="-1500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1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090" kern="0" spc="-838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。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40"/>
                </a:spcBef>
                <a:buNone/>
              </a:pP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第二阶段:金属杆的速度继续增加,回路电流反向,安培力向左,加速度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a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120" kern="0" spc="3553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;由于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F</a:t>
              </a:r>
              <a:r>
                <a:rPr lang="zh-CN" altLang="en-US" sz="1815" kern="0" baseline="-1500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安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BIL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I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2985" kern="0" spc="4666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,可得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a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2985" kern="0" spc="-733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+</a:t>
              </a:r>
              <a:r>
                <a:rPr lang="zh-CN" altLang="en-US" sz="3240" kern="0" spc="4857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-</a:t>
              </a:r>
              <a:r>
                <a:rPr lang="zh-CN" altLang="en-US" sz="3415" kern="0" spc="4684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,加速度继续减小。当向左的安培力等于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F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时,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25"/>
                </a:spcBef>
                <a:buNone/>
              </a:pP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金属杆的加速度为零,速度最大,即由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B</a:t>
              </a:r>
              <a:r>
                <a:rPr lang="zh-CN" altLang="en-US" sz="3090" kern="0" spc="5686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L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F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,解得杆的最大速度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v</a:t>
              </a:r>
              <a:r>
                <a:rPr lang="zh-CN" altLang="en-US" sz="1815" kern="0" baseline="-1500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m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090" kern="0" spc="5011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+</a:t>
              </a:r>
              <a:r>
                <a:rPr lang="zh-CN" altLang="en-US" sz="3090" kern="0" spc="211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之后金属杆以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v</a:t>
              </a:r>
              <a:r>
                <a:rPr lang="zh-CN" altLang="en-US" sz="1815" kern="0" baseline="-1500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m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做匀速直线运动。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7074205" y="1451356"/>
            <a:ext cx="847725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2555200" imgH="17678400" progId="Equation.DSMT4">
                    <p:embed/>
                  </p:oleObj>
                </mc:Choice>
                <mc:Fallback>
                  <p:oleObj name="Equation" r:id="rId3" imgW="22555200" imgH="17678400" progId="Equation.DSMT4">
                    <p:embed/>
                    <p:pic>
                      <p:nvPicPr>
                        <p:cNvPr id="0" name="图片 337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074205" y="1451356"/>
                          <a:ext cx="847725" cy="666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9936510" y="1460025"/>
            <a:ext cx="97155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5603200" imgH="17373600" progId="Equation.DSMT4">
                    <p:embed/>
                  </p:oleObj>
                </mc:Choice>
                <mc:Fallback>
                  <p:oleObj name="Equation" r:id="rId5" imgW="25603200" imgH="17373600" progId="Equation.DSMT4">
                    <p:embed/>
                    <p:pic>
                      <p:nvPicPr>
                        <p:cNvPr id="0" name="图片 337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936510" y="1460025"/>
                          <a:ext cx="971550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1404688" y="2219186"/>
            <a:ext cx="28575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620000" imgH="17373600" progId="Equation.DSMT4">
                    <p:embed/>
                  </p:oleObj>
                </mc:Choice>
                <mc:Fallback>
                  <p:oleObj name="Equation" r:id="rId7" imgW="7620000" imgH="17373600" progId="Equation.DSMT4">
                    <p:embed/>
                    <p:pic>
                      <p:nvPicPr>
                        <p:cNvPr id="0" name="图片 337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04688" y="2219186"/>
                          <a:ext cx="285750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1863011" y="2219075"/>
            <a:ext cx="1028700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7127200" imgH="18897600" progId="Equation.DSMT4">
                    <p:embed/>
                  </p:oleObj>
                </mc:Choice>
                <mc:Fallback>
                  <p:oleObj name="Equation" r:id="rId9" imgW="27127200" imgH="18897600" progId="Equation.DSMT4">
                    <p:embed/>
                    <p:pic>
                      <p:nvPicPr>
                        <p:cNvPr id="0" name="图片 337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863011" y="2219075"/>
                          <a:ext cx="1028700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2993612" y="2182054"/>
            <a:ext cx="1028700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7127200" imgH="19812000" progId="Equation.DSMT4">
                    <p:embed/>
                  </p:oleObj>
                </mc:Choice>
                <mc:Fallback>
                  <p:oleObj name="Equation" r:id="rId11" imgW="27127200" imgH="19812000" progId="Equation.DSMT4">
                    <p:embed/>
                    <p:pic>
                      <p:nvPicPr>
                        <p:cNvPr id="0" name="图片 337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93612" y="2182054"/>
                          <a:ext cx="1028700" cy="752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640573" y="2957283"/>
            <a:ext cx="419099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0972800" imgH="17373600" progId="Equation.DSMT4">
                    <p:embed/>
                  </p:oleObj>
                </mc:Choice>
                <mc:Fallback>
                  <p:oleObj name="Equation" r:id="rId13" imgW="10972800" imgH="17373600" progId="Equation.DSMT4">
                    <p:embed/>
                    <p:pic>
                      <p:nvPicPr>
                        <p:cNvPr id="0" name="图片 337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40573" y="2957283"/>
                          <a:ext cx="419099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6640136" y="2957283"/>
            <a:ext cx="285750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7620000" imgH="17373600" progId="Equation.DSMT4">
                    <p:embed/>
                  </p:oleObj>
                </mc:Choice>
                <mc:Fallback>
                  <p:oleObj name="Equation" r:id="rId15" imgW="7620000" imgH="17373600" progId="Equation.DSMT4">
                    <p:embed/>
                    <p:pic>
                      <p:nvPicPr>
                        <p:cNvPr id="0" name="图片 337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640136" y="2957283"/>
                          <a:ext cx="285750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9675205" y="3673253"/>
            <a:ext cx="847724" cy="666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2555200" imgH="17678400" progId="Equation.DSMT4">
                    <p:embed/>
                  </p:oleObj>
                </mc:Choice>
                <mc:Fallback>
                  <p:oleObj name="Equation" r:id="rId17" imgW="22555200" imgH="17678400" progId="Equation.DSMT4">
                    <p:embed/>
                    <p:pic>
                      <p:nvPicPr>
                        <p:cNvPr id="0" name="图片 337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675205" y="3673253"/>
                          <a:ext cx="847724" cy="66674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1272788" y="4441083"/>
            <a:ext cx="97155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5603200" imgH="17373600" progId="Equation.DSMT4">
                    <p:embed/>
                  </p:oleObj>
                </mc:Choice>
                <mc:Fallback>
                  <p:oleObj name="Equation" r:id="rId19" imgW="25603200" imgH="17373600" progId="Equation.DSMT4">
                    <p:embed/>
                    <p:pic>
                      <p:nvPicPr>
                        <p:cNvPr id="0" name="图片 338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272788" y="4441083"/>
                          <a:ext cx="971550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3257527" y="4441083"/>
            <a:ext cx="28575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7620000" imgH="17373600" progId="Equation.DSMT4">
                    <p:embed/>
                  </p:oleObj>
                </mc:Choice>
                <mc:Fallback>
                  <p:oleObj name="Equation" r:id="rId21" imgW="7620000" imgH="17373600" progId="Equation.DSMT4">
                    <p:embed/>
                    <p:pic>
                      <p:nvPicPr>
                        <p:cNvPr id="0" name="图片 338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257527" y="4441083"/>
                          <a:ext cx="285750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3715850" y="4440972"/>
            <a:ext cx="1028699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27127200" imgH="18897600" progId="Equation.DSMT4">
                    <p:embed/>
                  </p:oleObj>
                </mc:Choice>
                <mc:Fallback>
                  <p:oleObj name="Equation" r:id="rId23" imgW="27127200" imgH="18897600" progId="Equation.DSMT4">
                    <p:embed/>
                    <p:pic>
                      <p:nvPicPr>
                        <p:cNvPr id="0" name="图片 338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715850" y="4440972"/>
                          <a:ext cx="1028699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4846451" y="4403951"/>
            <a:ext cx="1028699" cy="752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27127200" imgH="19812000" progId="Equation.DSMT4">
                    <p:embed/>
                  </p:oleObj>
                </mc:Choice>
                <mc:Fallback>
                  <p:oleObj name="Equation" r:id="rId25" imgW="27127200" imgH="19812000" progId="Equation.DSMT4">
                    <p:embed/>
                    <p:pic>
                      <p:nvPicPr>
                        <p:cNvPr id="0" name="图片 338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846451" y="4403951"/>
                          <a:ext cx="1028699" cy="752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5394689" y="5179180"/>
            <a:ext cx="111442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29565600" imgH="17373600" progId="Equation.DSMT4">
                    <p:embed/>
                  </p:oleObj>
                </mc:Choice>
                <mc:Fallback>
                  <p:oleObj name="Equation" r:id="rId27" imgW="29565600" imgH="17373600" progId="Equation.DSMT4">
                    <p:embed/>
                    <p:pic>
                      <p:nvPicPr>
                        <p:cNvPr id="0" name="图片 338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5394689" y="5179180"/>
                          <a:ext cx="1114425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9987835" y="5179180"/>
            <a:ext cx="1028699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27127200" imgH="17373600" progId="Equation.DSMT4">
                    <p:embed/>
                  </p:oleObj>
                </mc:Choice>
                <mc:Fallback>
                  <p:oleObj name="Equation" r:id="rId29" imgW="27127200" imgH="17373600" progId="Equation.DSMT4">
                    <p:embed/>
                    <p:pic>
                      <p:nvPicPr>
                        <p:cNvPr id="0" name="图片 338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9987835" y="5179180"/>
                          <a:ext cx="1028699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/>
          </p:nvGraphicFramePr>
          <p:xfrm>
            <a:off x="11189108" y="5179180"/>
            <a:ext cx="419099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0972800" imgH="17373600" progId="Equation.DSMT4">
                    <p:embed/>
                  </p:oleObj>
                </mc:Choice>
                <mc:Fallback>
                  <p:oleObj name="Equation" r:id="rId31" imgW="10972800" imgH="17373600" progId="Equation.DSMT4">
                    <p:embed/>
                    <p:pic>
                      <p:nvPicPr>
                        <p:cNvPr id="0" name="图片 338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11189108" y="5179180"/>
                          <a:ext cx="419099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图片 3" descr="textimage65.jpeg">
            <a:extLst>
              <a:ext uri="{FF2B5EF4-FFF2-40B4-BE49-F238E27FC236}">
                <a16:creationId xmlns:a16="http://schemas.microsoft.com/office/drawing/2014/main" id="{662099A6-BF30-D304-B562-FBBC7C50220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705" y="5397798"/>
            <a:ext cx="2238984" cy="1237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107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题型2　单杆电容问题      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1.电容器充电式</a:t>
            </a:r>
            <a:endParaRPr lang="zh-CN" altLang="en-US" b="1" dirty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(1)含“容”有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,无外力</a:t>
            </a:r>
            <a:r>
              <a:rPr lang="en-US" altLang="zh-CN" sz="24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C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v</a:t>
            </a:r>
            <a:r>
              <a:rPr lang="zh-CN" altLang="en-US" sz="2400" b="1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0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型</a:t>
            </a:r>
            <a:r>
              <a:rPr lang="en-US" altLang="zh-CN" sz="24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712700"/>
              </p:ext>
            </p:extLst>
          </p:nvPr>
        </p:nvGraphicFramePr>
        <p:xfrm>
          <a:off x="468000" y="1476053"/>
          <a:ext cx="11376734" cy="5112568"/>
        </p:xfrm>
        <a:graphic>
          <a:graphicData uri="http://schemas.openxmlformats.org/drawingml/2006/table">
            <a:tbl>
              <a:tblPr/>
              <a:tblGrid>
                <a:gridCol w="152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4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6177">
                  <a:extLst>
                    <a:ext uri="{9D8B030D-6E8A-4147-A177-3AD203B41FA5}">
                      <a16:colId xmlns:a16="http://schemas.microsoft.com/office/drawing/2014/main" val="4037002469"/>
                    </a:ext>
                  </a:extLst>
                </a:gridCol>
              </a:tblGrid>
              <a:tr h="110256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151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质量为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、电阻为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R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的金属杆ab在水平光滑导轨上以速度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开始运动,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151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忽略导轨电阻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6547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等效电路</a:t>
                      </a:r>
                      <a:r>
                        <a:rPr lang="en-US" altLang="zh-CN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&amp;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安培力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杆速度为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时,电流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I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513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为电容器两端电压)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F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BIL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20" kern="0" spc="207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545" kern="0" spc="255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en-US" altLang="zh-CN" sz="2545" kern="0" spc="2552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094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运动过程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加速度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20" kern="0" spc="-7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15" kern="0" spc="208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530" kern="0" spc="257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,杆做加速度减小的减速运动。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BLv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min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=0,此后杆做匀速直线运动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367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动量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u="sng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杆减少的动能转化为电容器的电场能和杆产生的热量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最终电容器两端电压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BLv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min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 电容器的电荷量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q=CU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CBLv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min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,由动量定理可得-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</a:t>
                      </a:r>
                      <a:r>
                        <a:rPr lang="zh-CN" altLang="en-US" sz="2000" kern="0" spc="-795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L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·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Δt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mv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min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mv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,由于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kern="0" spc="-26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·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Δt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,联立解得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min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kern="0" spc="571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94819108"/>
                  </a:ext>
                </a:extLst>
              </a:tr>
            </a:tbl>
          </a:graphicData>
        </a:graphic>
      </p:graphicFrame>
      <p:pic>
        <p:nvPicPr>
          <p:cNvPr id="4" name="图片 3" descr="textimage66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2526" y="1548061"/>
            <a:ext cx="1296144" cy="914245"/>
          </a:xfrm>
          <a:prstGeom prst="rect">
            <a:avLst/>
          </a:prstGeom>
        </p:spPr>
      </p:pic>
      <p:pic>
        <p:nvPicPr>
          <p:cNvPr id="5" name="图片 4" descr="textimage67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8510" y="2732196"/>
            <a:ext cx="1840536" cy="648042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411813"/>
              </p:ext>
            </p:extLst>
          </p:nvPr>
        </p:nvGraphicFramePr>
        <p:xfrm>
          <a:off x="4283894" y="2753176"/>
          <a:ext cx="9810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908000" imgH="14630400" progId="Equation.DSMT4">
                  <p:embed/>
                </p:oleObj>
              </mc:Choice>
              <mc:Fallback>
                <p:oleObj name="Equation" r:id="rId5" imgW="25908000" imgH="14630400" progId="Equation.DSMT4">
                  <p:embed/>
                  <p:pic>
                    <p:nvPicPr>
                      <p:cNvPr id="0" name="图片 3481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3894" y="2753176"/>
                        <a:ext cx="9810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583297"/>
              </p:ext>
            </p:extLst>
          </p:nvPr>
        </p:nvGraphicFramePr>
        <p:xfrm>
          <a:off x="3005610" y="3276253"/>
          <a:ext cx="609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54400" imgH="15544800" progId="Equation.DSMT4">
                  <p:embed/>
                </p:oleObj>
              </mc:Choice>
              <mc:Fallback>
                <p:oleObj name="Equation" r:id="rId7" imgW="16154400" imgH="15544800" progId="Equation.DSMT4">
                  <p:embed/>
                  <p:pic>
                    <p:nvPicPr>
                      <p:cNvPr id="0" name="图片 3481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5610" y="3276253"/>
                        <a:ext cx="6096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088920"/>
              </p:ext>
            </p:extLst>
          </p:nvPr>
        </p:nvGraphicFramePr>
        <p:xfrm>
          <a:off x="3700326" y="3315915"/>
          <a:ext cx="647700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068800" imgH="14630400" progId="Equation.DSMT4">
                  <p:embed/>
                </p:oleObj>
              </mc:Choice>
              <mc:Fallback>
                <p:oleObj name="Equation" r:id="rId9" imgW="17068800" imgH="14630400" progId="Equation.DSMT4">
                  <p:embed/>
                  <p:pic>
                    <p:nvPicPr>
                      <p:cNvPr id="0" name="图片 3481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00326" y="3315915"/>
                        <a:ext cx="647700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3" descr="textimage68.jpeg">
            <a:extLst>
              <a:ext uri="{FF2B5EF4-FFF2-40B4-BE49-F238E27FC236}">
                <a16:creationId xmlns:a16="http://schemas.microsoft.com/office/drawing/2014/main" id="{3B1C2838-98E5-FCEE-C993-3CDB3EAFC7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1739" y="4029630"/>
            <a:ext cx="1368152" cy="1027488"/>
          </a:xfrm>
          <a:prstGeom prst="rect">
            <a:avLst/>
          </a:prstGeom>
        </p:spPr>
      </p:pic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0A81191E-6A98-DAB4-67BE-FF6B9F811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641032"/>
              </p:ext>
            </p:extLst>
          </p:nvPr>
        </p:nvGraphicFramePr>
        <p:xfrm>
          <a:off x="3052493" y="4096733"/>
          <a:ext cx="323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34400" imgH="15240000" progId="Equation.DSMT4">
                  <p:embed/>
                </p:oleObj>
              </mc:Choice>
              <mc:Fallback>
                <p:oleObj name="Equation" r:id="rId12" imgW="8534400" imgH="15240000" progId="Equation.DSMT4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52493" y="4096733"/>
                        <a:ext cx="323850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8BAE1AFE-9F4B-B8A9-5C81-502C6A9FC4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71801"/>
              </p:ext>
            </p:extLst>
          </p:nvPr>
        </p:nvGraphicFramePr>
        <p:xfrm>
          <a:off x="3520493" y="4077758"/>
          <a:ext cx="609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154400" imgH="15544800" progId="Equation.DSMT4">
                  <p:embed/>
                </p:oleObj>
              </mc:Choice>
              <mc:Fallback>
                <p:oleObj name="Equation" r:id="rId14" imgW="16154400" imgH="1554480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20493" y="4077758"/>
                        <a:ext cx="6096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4035CF21-A91A-C7C6-298C-9966DBBB5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914868"/>
              </p:ext>
            </p:extLst>
          </p:nvPr>
        </p:nvGraphicFramePr>
        <p:xfrm>
          <a:off x="4215210" y="4117420"/>
          <a:ext cx="6477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068800" imgH="14630400" progId="Equation.DSMT4">
                  <p:embed/>
                </p:oleObj>
              </mc:Choice>
              <mc:Fallback>
                <p:oleObj name="Equation" r:id="rId16" imgW="17068800" imgH="14630400" progId="Equation.DSMT4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15210" y="4117420"/>
                        <a:ext cx="64770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617FD938-5039-FBF0-038F-0B97AD11D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195775"/>
              </p:ext>
            </p:extLst>
          </p:nvPr>
        </p:nvGraphicFramePr>
        <p:xfrm>
          <a:off x="8460358" y="5738682"/>
          <a:ext cx="138462" cy="299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48000" imgH="7010400" progId="Equation.DSMT4">
                  <p:embed/>
                </p:oleObj>
              </mc:Choice>
              <mc:Fallback>
                <p:oleObj name="Equation" r:id="rId18" imgW="3048000" imgH="7010400" progId="Equation.DSMT4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460358" y="5738682"/>
                        <a:ext cx="138462" cy="2999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1D1E3ABA-1F8A-8DD4-F21C-0A7F07F64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952491"/>
              </p:ext>
            </p:extLst>
          </p:nvPr>
        </p:nvGraphicFramePr>
        <p:xfrm>
          <a:off x="11103955" y="5736742"/>
          <a:ext cx="133704" cy="31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48000" imgH="7010400" progId="Equation.DSMT4">
                  <p:embed/>
                </p:oleObj>
              </mc:Choice>
              <mc:Fallback>
                <p:oleObj name="Equation" r:id="rId18" imgW="3048000" imgH="701040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617FD938-5039-FBF0-038F-0B97AD11DC1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103955" y="5736742"/>
                        <a:ext cx="133704" cy="311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4820A550-B57A-59F5-42BF-43BF98E6F6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31366"/>
              </p:ext>
            </p:extLst>
          </p:nvPr>
        </p:nvGraphicFramePr>
        <p:xfrm>
          <a:off x="6867111" y="6060747"/>
          <a:ext cx="10572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57759" imgH="551900" progId="Equation.DSMT4">
                  <p:embed/>
                </p:oleObj>
              </mc:Choice>
              <mc:Fallback>
                <p:oleObj name="Equation" r:id="rId20" imgW="1057759" imgH="55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867111" y="6060747"/>
                        <a:ext cx="105727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(2)含“容”有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外力,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恒定,</a:t>
            </a:r>
            <a:r>
              <a:rPr lang="zh-CN" altLang="en-US" sz="24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</a:t>
            </a:r>
            <a:r>
              <a:rPr lang="en-US" altLang="zh-CN" sz="24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zh-CN" altLang="en-US" sz="2400" b="1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C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F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型</a:t>
            </a:r>
            <a:r>
              <a:rPr lang="en-US" altLang="zh-CN" sz="24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250563"/>
              </p:ext>
            </p:extLst>
          </p:nvPr>
        </p:nvGraphicFramePr>
        <p:xfrm>
          <a:off x="468000" y="1259999"/>
          <a:ext cx="11448742" cy="4104485"/>
        </p:xfrm>
        <a:graphic>
          <a:graphicData uri="http://schemas.openxmlformats.org/drawingml/2006/table">
            <a:tbl>
              <a:tblPr/>
              <a:tblGrid>
                <a:gridCol w="1316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819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质量为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、电阻为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R</a:t>
                      </a: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的金属杆ab在水平光滑导轨上由静止开始运动,所受外力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F</a:t>
                      </a: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恒定,忽略导轨电阻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928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运动过程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25"/>
                        </a:spcBef>
                      </a:pP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电容器持续充电,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F-BIL=ma</a:t>
                      </a: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I</a:t>
                      </a: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   ,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Q</a:t>
                      </a: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C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U</a:t>
                      </a: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CBL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 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     ,联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25"/>
                        </a:spcBef>
                      </a:pP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立解得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=                ,</a:t>
                      </a:r>
                      <a:r>
                        <a:rPr lang="zh-CN" altLang="en-US" sz="2000" i="1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恒定,金属杆做匀加速直线运动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00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能量角度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i="1" u="none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u="none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做的功一部分转化为杆的动能,一部分转化为电容器的电场能,即</a:t>
                      </a:r>
                      <a:r>
                        <a:rPr lang="zh-CN" altLang="en-US" sz="2000" i="1" u="none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W</a:t>
                      </a:r>
                      <a:r>
                        <a:rPr lang="zh-CN" altLang="en-US" sz="2000" u="none" kern="0" spc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u="none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= </a:t>
                      </a:r>
                      <a:r>
                        <a:rPr lang="zh-CN" altLang="en-US" sz="2000" i="1" u="none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mv</a:t>
                      </a:r>
                      <a:r>
                        <a:rPr lang="zh-CN" altLang="en-US" sz="2000" u="none" kern="0" spc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00" u="none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00" i="1" u="none" kern="0" spc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E</a:t>
                      </a:r>
                      <a:r>
                        <a:rPr lang="zh-CN" altLang="en-US" sz="2000" u="none" kern="0" spc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91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693225"/>
              </p:ext>
            </p:extLst>
          </p:nvPr>
        </p:nvGraphicFramePr>
        <p:xfrm>
          <a:off x="5065340" y="3132237"/>
          <a:ext cx="3905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363200" imgH="14630400" progId="Equation.DSMT4">
                  <p:embed/>
                </p:oleObj>
              </mc:Choice>
              <mc:Fallback>
                <p:oleObj name="Equation" r:id="rId3" imgW="10363200" imgH="14630400" progId="Equation.DSMT4">
                  <p:embed/>
                  <p:pic>
                    <p:nvPicPr>
                      <p:cNvPr id="0" name="图片 3686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5340" y="3132237"/>
                        <a:ext cx="39052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198188"/>
              </p:ext>
            </p:extLst>
          </p:nvPr>
        </p:nvGraphicFramePr>
        <p:xfrm>
          <a:off x="7787903" y="3118589"/>
          <a:ext cx="3429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0" imgH="14630400" progId="Equation.DSMT4">
                  <p:embed/>
                </p:oleObj>
              </mc:Choice>
              <mc:Fallback>
                <p:oleObj name="Equation" r:id="rId5" imgW="9144000" imgH="14630400" progId="Equation.DSMT4">
                  <p:embed/>
                  <p:pic>
                    <p:nvPicPr>
                      <p:cNvPr id="0" name="图片 3686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87903" y="3118589"/>
                        <a:ext cx="34290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442519"/>
              </p:ext>
            </p:extLst>
          </p:nvPr>
        </p:nvGraphicFramePr>
        <p:xfrm>
          <a:off x="2866579" y="3554760"/>
          <a:ext cx="10572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041600" imgH="14630400" progId="Equation.DSMT4">
                  <p:embed/>
                </p:oleObj>
              </mc:Choice>
              <mc:Fallback>
                <p:oleObj name="Equation" r:id="rId7" imgW="28041600" imgH="14630400" progId="Equation.DSMT4">
                  <p:embed/>
                  <p:pic>
                    <p:nvPicPr>
                      <p:cNvPr id="0" name="图片 3686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66579" y="3554760"/>
                        <a:ext cx="10572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078962"/>
              </p:ext>
            </p:extLst>
          </p:nvPr>
        </p:nvGraphicFramePr>
        <p:xfrm>
          <a:off x="9468470" y="4622998"/>
          <a:ext cx="1714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876800" imgH="14630400" progId="Equation.DSMT4">
                  <p:embed/>
                </p:oleObj>
              </mc:Choice>
              <mc:Fallback>
                <p:oleObj name="Equation" r:id="rId9" imgW="4876800" imgH="14630400" progId="Equation.DSMT4">
                  <p:embed/>
                  <p:pic>
                    <p:nvPicPr>
                      <p:cNvPr id="0" name="图片 3686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68470" y="4622998"/>
                        <a:ext cx="171450" cy="5254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4" descr="textimage70.jpe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6461" y="1332037"/>
            <a:ext cx="1718851" cy="1212404"/>
          </a:xfrm>
          <a:prstGeom prst="rect">
            <a:avLst/>
          </a:prstGeom>
        </p:spPr>
      </p:pic>
      <p:pic>
        <p:nvPicPr>
          <p:cNvPr id="9" name="图片 6" descr="textimage72.jpe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8469" y="2894806"/>
            <a:ext cx="1324319" cy="121240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2.电容器放电式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472554"/>
              </p:ext>
            </p:extLst>
          </p:nvPr>
        </p:nvGraphicFramePr>
        <p:xfrm>
          <a:off x="468000" y="886341"/>
          <a:ext cx="11520750" cy="5023417"/>
        </p:xfrm>
        <a:graphic>
          <a:graphicData uri="http://schemas.openxmlformats.org/drawingml/2006/table">
            <a:tbl>
              <a:tblPr/>
              <a:tblGrid>
                <a:gridCol w="139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2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电源电动势为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E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,内阻不计,电容器电容为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C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,质量为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、阻值为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R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的光滑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金属杆静止在导轨上,先将开关拨到左侧,电容器充满电后再拨到右侧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309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等效电路</a:t>
                      </a:r>
                      <a:r>
                        <a:rPr lang="en-US" altLang="zh-CN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&amp;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安培力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杆速度为v时,电流I=</a:t>
                      </a:r>
                      <a:r>
                        <a:rPr lang="zh-CN" altLang="en-US" sz="2590" kern="0" spc="490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为电容器两端电压)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marL="0" marR="0" lvl="0" indent="0" algn="l" defTabSz="912495" rtl="0" eaLnBrk="0" fontAlgn="auto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BIL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45" kern="0" spc="255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720" kern="0" spc="207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183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运动过程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加速度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35" kern="0" spc="-84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45" kern="0" spc="255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720" kern="0" spc="207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,杆做加速度减小的加速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运动;当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BLv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min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I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=0,此后杆做匀速直线运动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311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电容器减少的电场能转化为杆的动能和杆产生的热量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346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动量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电容器充满电时电荷量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CE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,最终电容器的电荷量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CU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min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CBLv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,对杆由动量定理得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</a:t>
                      </a:r>
                      <a:r>
                        <a:rPr lang="zh-CN" altLang="en-US" sz="1695" i="1" kern="0" spc="-795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L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·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mv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,电容器放出的电荷量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ΔQ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1835" kern="0" spc="-936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,且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ΔQ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,联立解得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10" kern="0" spc="571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图片 3" descr="textimage74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8535" y="1006227"/>
            <a:ext cx="1688183" cy="992219"/>
          </a:xfrm>
          <a:prstGeom prst="rect">
            <a:avLst/>
          </a:prstGeom>
        </p:spPr>
      </p:pic>
      <p:pic>
        <p:nvPicPr>
          <p:cNvPr id="5" name="图片 4" descr="textimage75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5101" y="2222031"/>
            <a:ext cx="1730705" cy="737671"/>
          </a:xfrm>
          <a:prstGeom prst="rect">
            <a:avLst/>
          </a:prstGeom>
        </p:spPr>
      </p:pic>
      <p:graphicFrame>
        <p:nvGraphicFramePr>
          <p:cNvPr id="5222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584618"/>
              </p:ext>
            </p:extLst>
          </p:nvPr>
        </p:nvGraphicFramePr>
        <p:xfrm>
          <a:off x="4173414" y="2038417"/>
          <a:ext cx="9525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298400" imgH="14630400" progId="Equation.DSMT4">
                  <p:embed/>
                </p:oleObj>
              </mc:Choice>
              <mc:Fallback>
                <p:oleObj name="Equation" r:id="rId5" imgW="25298400" imgH="14630400" progId="Equation.DSMT4">
                  <p:embed/>
                  <p:pic>
                    <p:nvPicPr>
                      <p:cNvPr id="0" name="图片 3788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73414" y="2038417"/>
                        <a:ext cx="95250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656843"/>
              </p:ext>
            </p:extLst>
          </p:nvPr>
        </p:nvGraphicFramePr>
        <p:xfrm>
          <a:off x="2844037" y="2644504"/>
          <a:ext cx="6477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068800" imgH="14630400" progId="Equation.DSMT4">
                  <p:embed/>
                </p:oleObj>
              </mc:Choice>
              <mc:Fallback>
                <p:oleObj name="Equation" r:id="rId7" imgW="17068800" imgH="14630400" progId="Equation.DSMT4">
                  <p:embed/>
                  <p:pic>
                    <p:nvPicPr>
                      <p:cNvPr id="0" name="图片 3788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4037" y="2644504"/>
                        <a:ext cx="64770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171485"/>
              </p:ext>
            </p:extLst>
          </p:nvPr>
        </p:nvGraphicFramePr>
        <p:xfrm>
          <a:off x="3618406" y="2603229"/>
          <a:ext cx="609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154400" imgH="15544800" progId="Equation.DSMT4">
                  <p:embed/>
                </p:oleObj>
              </mc:Choice>
              <mc:Fallback>
                <p:oleObj name="Equation" r:id="rId9" imgW="16154400" imgH="15544800" progId="Equation.DSMT4">
                  <p:embed/>
                  <p:pic>
                    <p:nvPicPr>
                      <p:cNvPr id="0" name="图片 3789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18406" y="2603229"/>
                        <a:ext cx="6096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261169"/>
              </p:ext>
            </p:extLst>
          </p:nvPr>
        </p:nvGraphicFramePr>
        <p:xfrm>
          <a:off x="2911660" y="3279424"/>
          <a:ext cx="323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34400" imgH="15240000" progId="Equation.DSMT4">
                  <p:embed/>
                </p:oleObj>
              </mc:Choice>
              <mc:Fallback>
                <p:oleObj name="Equation" r:id="rId11" imgW="8534400" imgH="15240000" progId="Equation.DSMT4">
                  <p:embed/>
                  <p:pic>
                    <p:nvPicPr>
                      <p:cNvPr id="0" name="图片 3789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1660" y="3279424"/>
                        <a:ext cx="323850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313318"/>
              </p:ext>
            </p:extLst>
          </p:nvPr>
        </p:nvGraphicFramePr>
        <p:xfrm>
          <a:off x="3379973" y="3300061"/>
          <a:ext cx="6477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068800" imgH="14630400" progId="Equation.DSMT4">
                  <p:embed/>
                </p:oleObj>
              </mc:Choice>
              <mc:Fallback>
                <p:oleObj name="Equation" r:id="rId13" imgW="17068800" imgH="14630400" progId="Equation.DSMT4">
                  <p:embed/>
                  <p:pic>
                    <p:nvPicPr>
                      <p:cNvPr id="0" name="图片 3789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79973" y="3300061"/>
                        <a:ext cx="64770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402142"/>
              </p:ext>
            </p:extLst>
          </p:nvPr>
        </p:nvGraphicFramePr>
        <p:xfrm>
          <a:off x="4206746" y="3262605"/>
          <a:ext cx="609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154400" imgH="15544800" progId="Equation.DSMT4">
                  <p:embed/>
                </p:oleObj>
              </mc:Choice>
              <mc:Fallback>
                <p:oleObj name="Equation" r:id="rId15" imgW="16154400" imgH="15544800" progId="Equation.DSMT4">
                  <p:embed/>
                  <p:pic>
                    <p:nvPicPr>
                      <p:cNvPr id="0" name="图片 3789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06746" y="3262605"/>
                        <a:ext cx="6096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3" descr="textimage76.jpe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0917" y="3300061"/>
            <a:ext cx="1414889" cy="1093604"/>
          </a:xfrm>
          <a:prstGeom prst="rect">
            <a:avLst/>
          </a:prstGeom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DD081676-CF6D-4261-5EBF-F494EBFAF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7493"/>
              </p:ext>
            </p:extLst>
          </p:nvPr>
        </p:nvGraphicFramePr>
        <p:xfrm>
          <a:off x="6013296" y="5558608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48000" imgH="7010400" progId="Equation.DSMT4">
                  <p:embed/>
                </p:oleObj>
              </mc:Choice>
              <mc:Fallback>
                <p:oleObj name="Equation" r:id="rId18" imgW="3048000" imgH="7010400" progId="Equation.DSMT4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13296" y="5558608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A172C4C5-7EEA-115C-D2D5-F00BB58C2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197730"/>
              </p:ext>
            </p:extLst>
          </p:nvPr>
        </p:nvGraphicFramePr>
        <p:xfrm>
          <a:off x="2065294" y="5544960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048000" imgH="7010400" progId="Equation.DSMT4">
                  <p:embed/>
                </p:oleObj>
              </mc:Choice>
              <mc:Fallback>
                <p:oleObj name="Equation" r:id="rId20" imgW="3048000" imgH="7010400" progId="Equation.DSMT4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65294" y="5544960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5C4F4D3F-582B-7416-4554-06AA943F77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819292"/>
              </p:ext>
            </p:extLst>
          </p:nvPr>
        </p:nvGraphicFramePr>
        <p:xfrm>
          <a:off x="9174575" y="5347493"/>
          <a:ext cx="1057275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8041600" imgH="14630400" progId="Equation.DSMT4">
                  <p:embed/>
                </p:oleObj>
              </mc:Choice>
              <mc:Fallback>
                <p:oleObj name="Equation" r:id="rId22" imgW="28041600" imgH="1463040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174575" y="5347493"/>
                        <a:ext cx="1057275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246" y="395933"/>
            <a:ext cx="11407487" cy="2639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(多选)2024年5月1日福建舰首次海试,其采用先进的电磁弹射技术,使战机的出动效率大大提升。如图所示,电源电动势为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,内阻忽略不计,电容器的电容为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,足够长的光滑水平平行导轨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间距为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,导轨间有磁感应强度大小为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的匀强磁场,质量为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、电阻为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的金属滑块垂直放置于导轨的滑槽内处于静止状态,并与两导轨接触良好。单刀双掷开关先打向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,电源给电容器充电,充电完毕后再打向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,电容器放电,金属滑块在安培力的作用下发射出去。不计其他阻力和电阻。下列说法正确的是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5C577-E9D5-856C-BCA7-C28BCDBDC207}"/>
              </a:ext>
            </a:extLst>
          </p:cNvPr>
          <p:cNvSpPr txBox="1"/>
          <p:nvPr/>
        </p:nvSpPr>
        <p:spPr>
          <a:xfrm>
            <a:off x="437246" y="1402664"/>
            <a:ext cx="11831400" cy="3924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6745" kern="0" spc="4110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8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A.滑块达到最大速度时电容器放电结束,两极板带电荷量为0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B.滑块从开始运动至达到最大速度的过程中流过它的电荷量为</a:t>
            </a:r>
            <a:r>
              <a:rPr lang="zh-CN" altLang="en-US" sz="3090" kern="0" spc="651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C.该过程中,安培力对滑块的冲量等于滑块动量的变化量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D.滑块能达到的最大速度为</a:t>
            </a:r>
            <a:r>
              <a:rPr lang="zh-CN" altLang="en-US" sz="3090" kern="0" spc="651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4" name="图片 3" descr="textimage77.jpeg">
            <a:extLst>
              <a:ext uri="{FF2B5EF4-FFF2-40B4-BE49-F238E27FC236}">
                <a16:creationId xmlns:a16="http://schemas.microsoft.com/office/drawing/2014/main" id="{549F31D8-A3F7-EA6B-F626-D29BAE4BB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3880" y="4773945"/>
            <a:ext cx="4680519" cy="1327858"/>
          </a:xfrm>
          <a:prstGeom prst="rect">
            <a:avLst/>
          </a:prstGeom>
        </p:spPr>
      </p:pic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DE3FA1B6-8486-0989-1E96-EFF27AA99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133675"/>
              </p:ext>
            </p:extLst>
          </p:nvPr>
        </p:nvGraphicFramePr>
        <p:xfrm>
          <a:off x="8676382" y="3685293"/>
          <a:ext cx="1219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308800" imgH="17373600" progId="Equation.DSMT4">
                  <p:embed/>
                </p:oleObj>
              </mc:Choice>
              <mc:Fallback>
                <p:oleObj name="Equation" r:id="rId4" imgW="32308800" imgH="17373600" progId="Equation.DSMT4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76382" y="3685293"/>
                        <a:ext cx="12192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9BB4EB58-B764-B599-5370-51DDC02EF9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83948"/>
              </p:ext>
            </p:extLst>
          </p:nvPr>
        </p:nvGraphicFramePr>
        <p:xfrm>
          <a:off x="4139878" y="4721663"/>
          <a:ext cx="1219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308800" imgH="17373600" progId="Equation.DSMT4">
                  <p:embed/>
                </p:oleObj>
              </mc:Choice>
              <mc:Fallback>
                <p:oleObj name="Equation" r:id="rId6" imgW="32308800" imgH="1737360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39878" y="4721663"/>
                        <a:ext cx="12192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B7978503-6081-4D82-81F5-578A79BC3765}"/>
              </a:ext>
            </a:extLst>
          </p:cNvPr>
          <p:cNvSpPr txBox="1"/>
          <p:nvPr/>
        </p:nvSpPr>
        <p:spPr>
          <a:xfrm>
            <a:off x="9247764" y="2616704"/>
            <a:ext cx="2264410" cy="461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 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BCD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995" y="683895"/>
            <a:ext cx="11553825" cy="36493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　在电容器放电过程中,两极板间电势差逐渐减小,滑块向右运动产生的感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应电动势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,当两极板间电势差减至与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'相等,滑块达到最大速度,此后电容器不再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放电,两极板的带电荷量不为0,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。根据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736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,可得Δ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)(点拨:滑块开始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运动时两极板间的电势差为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,滑块达到最大速度时两极板间的电势差为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),由动量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定理可得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1915" kern="0" spc="-638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(点拨:因为平行导轨光滑,在此过程中,安培力对滑块的冲量等于滑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块动量的变化量),又</a:t>
            </a:r>
            <a:r>
              <a:rPr lang="zh-CN" altLang="en-US" sz="1475" kern="0" spc="-202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,联立解得Δ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6511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6511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B、C、D正确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573656" y="1865675"/>
          <a:ext cx="485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01600" imgH="17373600" progId="Equation.DSMT4">
                  <p:embed/>
                </p:oleObj>
              </mc:Choice>
              <mc:Fallback>
                <p:oleObj name="Equation" r:id="rId3" imgW="12801600" imgH="17373600" progId="Equation.DSMT4">
                  <p:embed/>
                  <p:pic>
                    <p:nvPicPr>
                      <p:cNvPr id="0" name="图片 4096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73656" y="1865675"/>
                        <a:ext cx="4857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875689" y="3134675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67200" imgH="8229600" progId="Equation.DSMT4">
                  <p:embed/>
                </p:oleObj>
              </mc:Choice>
              <mc:Fallback>
                <p:oleObj name="Equation" r:id="rId5" imgW="4267200" imgH="8229600" progId="Equation.DSMT4">
                  <p:embed/>
                  <p:pic>
                    <p:nvPicPr>
                      <p:cNvPr id="0" name="图片 4096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5689" y="3134675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094400" y="3804515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267200" imgH="8229600" progId="Equation.DSMT4">
                  <p:embed/>
                </p:oleObj>
              </mc:Choice>
              <mc:Fallback>
                <p:oleObj name="Equation" r:id="rId7" imgW="4267200" imgH="8229600" progId="Equation.DSMT4">
                  <p:embed/>
                  <p:pic>
                    <p:nvPicPr>
                      <p:cNvPr id="0" name="图片 4096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4400" y="3804515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019290" y="3680728"/>
          <a:ext cx="12192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2308800" imgH="17373600" progId="Equation.DSMT4">
                  <p:embed/>
                </p:oleObj>
              </mc:Choice>
              <mc:Fallback>
                <p:oleObj name="Equation" r:id="rId9" imgW="32308800" imgH="17373600" progId="Equation.DSMT4">
                  <p:embed/>
                  <p:pic>
                    <p:nvPicPr>
                      <p:cNvPr id="0" name="图片 4096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19290" y="3680728"/>
                        <a:ext cx="12192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741211" y="3680728"/>
          <a:ext cx="12192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2308800" imgH="17373600" progId="Equation.DSMT4">
                  <p:embed/>
                </p:oleObj>
              </mc:Choice>
              <mc:Fallback>
                <p:oleObj name="Equation" r:id="rId11" imgW="32308800" imgH="17373600" progId="Equation.DSMT4">
                  <p:embed/>
                  <p:pic>
                    <p:nvPicPr>
                      <p:cNvPr id="0" name="图片 4096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41211" y="3680728"/>
                        <a:ext cx="12192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03774" y="395933"/>
            <a:ext cx="6912238" cy="514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  </a:t>
            </a:r>
            <a:r>
              <a:rPr lang="zh-CN" altLang="en-US" sz="2410" kern="0" dirty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判断感应电流有无的方法</a:t>
            </a:r>
            <a:endParaRPr lang="zh-CN" altLang="en-US" dirty="0"/>
          </a:p>
        </p:txBody>
      </p:sp>
      <p:pic>
        <p:nvPicPr>
          <p:cNvPr id="3" name="图片 3" descr="textimage0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6404" y="1548061"/>
            <a:ext cx="7755380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9723" y="323925"/>
            <a:ext cx="11413003" cy="3496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如图所示,两平行金属导轨左端与一电容为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的电容器相连,整个区域具有垂直导轨平面向下的匀强磁场,磁感应强度的大小为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,导轨间距为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,质量为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的导体棒始终与导轨垂直且与导轨接触良好。虚线左侧导轨光滑,右侧与导体棒间的动摩擦因数为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。开始时电容器不带电,给导体棒一个向右的初速度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,导体棒通过虚线前可以看作已稳定滑行。已知导轨和导体棒的电阻都很小,重力加速度为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,电容器储能公式为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CU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。求: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(1)在光滑区域,导体棒稳定时的速度大小;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(2)从开始到稳定过程,回路产生的焦耳热;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671434"/>
              </p:ext>
            </p:extLst>
          </p:nvPr>
        </p:nvGraphicFramePr>
        <p:xfrm>
          <a:off x="10332566" y="223602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91200" imgH="17373600" progId="Equation.DSMT4">
                  <p:embed/>
                </p:oleObj>
              </mc:Choice>
              <mc:Fallback>
                <p:oleObj name="Equation" r:id="rId3" imgW="5791200" imgH="17373600" progId="Equation.DSMT4">
                  <p:embed/>
                  <p:pic>
                    <p:nvPicPr>
                      <p:cNvPr id="0" name="图片 4198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32566" y="223602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3" descr="textimage78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4852" y="2886497"/>
            <a:ext cx="3247798" cy="1541884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36788" y="3765611"/>
            <a:ext cx="6179354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(3)进入“摩擦区域”,导体棒滑行的时间。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262B3B9-F2BF-799C-5BD7-EE051E96D184}"/>
              </a:ext>
            </a:extLst>
          </p:cNvPr>
          <p:cNvGrpSpPr/>
          <p:nvPr/>
        </p:nvGrpSpPr>
        <p:grpSpPr>
          <a:xfrm>
            <a:off x="468000" y="4860429"/>
            <a:ext cx="11831400" cy="907512"/>
            <a:chOff x="468000" y="1188021"/>
            <a:chExt cx="11831400" cy="907512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CC546A7E-7834-ED9F-17BF-CD4C2EB1F729}"/>
                </a:ext>
              </a:extLst>
            </p:cNvPr>
            <p:cNvSpPr txBox="1"/>
            <p:nvPr/>
          </p:nvSpPr>
          <p:spPr>
            <a:xfrm>
              <a:off x="468000" y="1188021"/>
              <a:ext cx="11831400" cy="7138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2410" b="1" kern="0" dirty="0">
                  <a:solidFill>
                    <a:srgbClr val="DE0000"/>
                  </a:solidFill>
                  <a:ea typeface="微软雅黑" panose="020B0503020204020204" pitchFamily="34" charset="-122"/>
                </a:rPr>
                <a:t>答案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(1)</a:t>
              </a:r>
              <a:r>
                <a:rPr lang="zh-CN" altLang="en-US" sz="2955" kern="0" spc="6268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(2)</a:t>
              </a:r>
              <a:r>
                <a:rPr lang="zh-CN" altLang="en-US" sz="2955" kern="0" spc="-1231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m</a:t>
              </a:r>
              <a:r>
                <a:rPr lang="zh-CN" altLang="en-US" sz="1715" kern="0" spc="311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-</a:t>
              </a:r>
              <a:r>
                <a:rPr lang="zh-CN" altLang="en-US" sz="2955" kern="0" spc="-1231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m</a:t>
              </a:r>
              <a:r>
                <a:rPr lang="zh-CN" altLang="en-US" sz="3515" kern="0" spc="8561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-</a:t>
              </a:r>
              <a:r>
                <a:rPr lang="zh-CN" altLang="en-US" sz="2955" kern="0" spc="-1231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C</a:t>
              </a:r>
              <a:r>
                <a:rPr lang="zh-CN" altLang="en-US" sz="3515" kern="0" spc="10886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(3)</a:t>
              </a:r>
              <a:r>
                <a:rPr lang="zh-CN" altLang="en-US" sz="3215" kern="0" spc="-138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 </a:t>
              </a:r>
              <a:endParaRPr lang="zh-CN" altLang="en-US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788F700E-00F6-7363-3435-037315B4B7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42800" y="1381121"/>
            <a:ext cx="117157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1089600" imgH="17373600" progId="Equation.DSMT4">
                    <p:embed/>
                  </p:oleObj>
                </mc:Choice>
                <mc:Fallback>
                  <p:oleObj name="Equation" r:id="rId6" imgW="31089600" imgH="17373600" progId="Equation.DSMT4">
                    <p:embed/>
                    <p:pic>
                      <p:nvPicPr>
                        <p:cNvPr id="4" name="对象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742800" y="1381121"/>
                          <a:ext cx="1171575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54D3DA38-D532-419C-0FFC-DEA340CD1C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77176" y="1381121"/>
            <a:ext cx="219074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791200" imgH="17373600" progId="Equation.DSMT4">
                    <p:embed/>
                  </p:oleObj>
                </mc:Choice>
                <mc:Fallback>
                  <p:oleObj name="Equation" r:id="rId8" imgW="5791200" imgH="17373600" progId="Equation.DSMT4">
                    <p:embed/>
                    <p:pic>
                      <p:nvPicPr>
                        <p:cNvPr id="5" name="对象 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577176" y="1381121"/>
                          <a:ext cx="219074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98CF33D6-62DF-3002-DFD8-A026CB5711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05706" y="1524256"/>
            <a:ext cx="257174" cy="380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705600" imgH="10058400" progId="Equation.DSMT4">
                    <p:embed/>
                  </p:oleObj>
                </mc:Choice>
                <mc:Fallback>
                  <p:oleObj name="Equation" r:id="rId10" imgW="6705600" imgH="10058400" progId="Equation.DSMT4">
                    <p:embed/>
                    <p:pic>
                      <p:nvPicPr>
                        <p:cNvPr id="6" name="对象 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005706" y="1524256"/>
                          <a:ext cx="257174" cy="3809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2EA13453-425A-4648-6521-3864126EE5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4781" y="1381121"/>
            <a:ext cx="219074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5791200" imgH="17373600" progId="Equation.DSMT4">
                    <p:embed/>
                  </p:oleObj>
                </mc:Choice>
                <mc:Fallback>
                  <p:oleObj name="Equation" r:id="rId12" imgW="5791200" imgH="17373600" progId="Equation.DSMT4">
                    <p:embed/>
                    <p:pic>
                      <p:nvPicPr>
                        <p:cNvPr id="7" name="对象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364781" y="1381121"/>
                          <a:ext cx="219074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F72BCA93-7D81-A0CA-2E7D-031935FAE0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93311" y="1314483"/>
            <a:ext cx="1533524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0538400" imgH="20726400" progId="Equation.DSMT4">
                    <p:embed/>
                  </p:oleObj>
                </mc:Choice>
                <mc:Fallback>
                  <p:oleObj name="Equation" r:id="rId14" imgW="40538400" imgH="20726400" progId="Equation.DSMT4">
                    <p:embed/>
                    <p:pic>
                      <p:nvPicPr>
                        <p:cNvPr id="8" name="对象 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793311" y="1314483"/>
                          <a:ext cx="1533524" cy="781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>
              <a:extLst>
                <a:ext uri="{FF2B5EF4-FFF2-40B4-BE49-F238E27FC236}">
                  <a16:creationId xmlns:a16="http://schemas.microsoft.com/office/drawing/2014/main" id="{109E5C8E-055A-EC3D-DEDD-A1B6F08D576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28736" y="1381121"/>
            <a:ext cx="21907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5791200" imgH="17373600" progId="Equation.DSMT4">
                    <p:embed/>
                  </p:oleObj>
                </mc:Choice>
                <mc:Fallback>
                  <p:oleObj name="Equation" r:id="rId16" imgW="5791200" imgH="17373600" progId="Equation.DSMT4">
                    <p:embed/>
                    <p:pic>
                      <p:nvPicPr>
                        <p:cNvPr id="9" name="对象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428736" y="1381121"/>
                          <a:ext cx="219075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31D6DBFC-81A5-B8E4-A0AC-4DCB0F8B77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51911" y="1314483"/>
            <a:ext cx="1828799" cy="781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8463200" imgH="20726400" progId="Equation.DSMT4">
                    <p:embed/>
                  </p:oleObj>
                </mc:Choice>
                <mc:Fallback>
                  <p:oleObj name="Equation" r:id="rId18" imgW="48463200" imgH="20726400" progId="Equation.DSMT4">
                    <p:embed/>
                    <p:pic>
                      <p:nvPicPr>
                        <p:cNvPr id="10" name="对象 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851911" y="1314483"/>
                          <a:ext cx="1828799" cy="78104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93A5A3E7-BE0A-8B22-00C5-84312C16F9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343511" y="1381009"/>
            <a:ext cx="390524" cy="714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0363200" imgH="18897600" progId="Equation.DSMT4">
                    <p:embed/>
                  </p:oleObj>
                </mc:Choice>
                <mc:Fallback>
                  <p:oleObj name="Equation" r:id="rId20" imgW="10363200" imgH="18897600" progId="Equation.DSMT4">
                    <p:embed/>
                    <p:pic>
                      <p:nvPicPr>
                        <p:cNvPr id="11" name="对象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343511" y="1381009"/>
                          <a:ext cx="390524" cy="7143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87983" y="163621"/>
            <a:ext cx="11831400" cy="907512"/>
            <a:chOff x="468000" y="1188021"/>
            <a:chExt cx="11831400" cy="907512"/>
          </a:xfrm>
        </p:grpSpPr>
        <p:sp>
          <p:nvSpPr>
            <p:cNvPr id="2" name="TextBox 2"/>
            <p:cNvSpPr txBox="1"/>
            <p:nvPr/>
          </p:nvSpPr>
          <p:spPr>
            <a:xfrm>
              <a:off x="468000" y="1188021"/>
              <a:ext cx="11831400" cy="7138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2410" b="1" kern="0" dirty="0">
                  <a:solidFill>
                    <a:srgbClr val="DE0000"/>
                  </a:solidFill>
                  <a:ea typeface="微软雅黑" panose="020B0503020204020204" pitchFamily="34" charset="-122"/>
                </a:rPr>
                <a:t>答案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(1)</a:t>
              </a:r>
              <a:r>
                <a:rPr lang="zh-CN" altLang="en-US" sz="2955" kern="0" spc="6268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(2)</a:t>
              </a:r>
              <a:r>
                <a:rPr lang="zh-CN" altLang="en-US" sz="2955" kern="0" spc="-1231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m</a:t>
              </a:r>
              <a:r>
                <a:rPr lang="zh-CN" altLang="en-US" sz="1715" kern="0" spc="311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-</a:t>
              </a:r>
              <a:r>
                <a:rPr lang="zh-CN" altLang="en-US" sz="2955" kern="0" spc="-1231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m</a:t>
              </a:r>
              <a:r>
                <a:rPr lang="zh-CN" altLang="en-US" sz="3515" kern="0" spc="8561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-</a:t>
              </a:r>
              <a:r>
                <a:rPr lang="zh-CN" altLang="en-US" sz="2955" kern="0" spc="-1231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C</a:t>
              </a:r>
              <a:r>
                <a:rPr lang="zh-CN" altLang="en-US" sz="3515" kern="0" spc="10886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(3)</a:t>
              </a:r>
              <a:r>
                <a:rPr lang="zh-CN" altLang="en-US" sz="3215" kern="0" spc="-138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 </a:t>
              </a:r>
              <a:endParaRPr lang="zh-CN" altLang="en-US" dirty="0"/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1742800" y="1381121"/>
            <a:ext cx="117157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1089600" imgH="17373600" progId="Equation.DSMT4">
                    <p:embed/>
                  </p:oleObj>
                </mc:Choice>
                <mc:Fallback>
                  <p:oleObj name="Equation" r:id="rId3" imgW="31089600" imgH="17373600" progId="Equation.DSMT4">
                    <p:embed/>
                    <p:pic>
                      <p:nvPicPr>
                        <p:cNvPr id="0" name="图片 430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42800" y="1381121"/>
                          <a:ext cx="1171575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3577176" y="1381121"/>
            <a:ext cx="219074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791200" imgH="17373600" progId="Equation.DSMT4">
                    <p:embed/>
                  </p:oleObj>
                </mc:Choice>
                <mc:Fallback>
                  <p:oleObj name="Equation" r:id="rId5" imgW="5791200" imgH="17373600" progId="Equation.DSMT4">
                    <p:embed/>
                    <p:pic>
                      <p:nvPicPr>
                        <p:cNvPr id="0" name="图片 430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77176" y="1381121"/>
                          <a:ext cx="219074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4005706" y="1524256"/>
            <a:ext cx="257174" cy="380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705600" imgH="10058400" progId="Equation.DSMT4">
                    <p:embed/>
                  </p:oleObj>
                </mc:Choice>
                <mc:Fallback>
                  <p:oleObj name="Equation" r:id="rId7" imgW="6705600" imgH="10058400" progId="Equation.DSMT4">
                    <p:embed/>
                    <p:pic>
                      <p:nvPicPr>
                        <p:cNvPr id="0" name="图片 430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005706" y="1524256"/>
                          <a:ext cx="257174" cy="3809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4364781" y="1381121"/>
            <a:ext cx="219074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791200" imgH="17373600" progId="Equation.DSMT4">
                    <p:embed/>
                  </p:oleObj>
                </mc:Choice>
                <mc:Fallback>
                  <p:oleObj name="Equation" r:id="rId9" imgW="5791200" imgH="17373600" progId="Equation.DSMT4">
                    <p:embed/>
                    <p:pic>
                      <p:nvPicPr>
                        <p:cNvPr id="0" name="图片 430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364781" y="1381121"/>
                          <a:ext cx="219074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4793311" y="1314483"/>
            <a:ext cx="1533524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0538400" imgH="20726400" progId="Equation.DSMT4">
                    <p:embed/>
                  </p:oleObj>
                </mc:Choice>
                <mc:Fallback>
                  <p:oleObj name="Equation" r:id="rId11" imgW="40538400" imgH="20726400" progId="Equation.DSMT4">
                    <p:embed/>
                    <p:pic>
                      <p:nvPicPr>
                        <p:cNvPr id="0" name="图片 430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793311" y="1314483"/>
                          <a:ext cx="1533524" cy="781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6428736" y="1381121"/>
            <a:ext cx="21907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5791200" imgH="17373600" progId="Equation.DSMT4">
                    <p:embed/>
                  </p:oleObj>
                </mc:Choice>
                <mc:Fallback>
                  <p:oleObj name="Equation" r:id="rId13" imgW="5791200" imgH="17373600" progId="Equation.DSMT4">
                    <p:embed/>
                    <p:pic>
                      <p:nvPicPr>
                        <p:cNvPr id="0" name="图片 430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428736" y="1381121"/>
                          <a:ext cx="219075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6851911" y="1314483"/>
            <a:ext cx="1828799" cy="781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8463200" imgH="20726400" progId="Equation.DSMT4">
                    <p:embed/>
                  </p:oleObj>
                </mc:Choice>
                <mc:Fallback>
                  <p:oleObj name="Equation" r:id="rId15" imgW="48463200" imgH="20726400" progId="Equation.DSMT4">
                    <p:embed/>
                    <p:pic>
                      <p:nvPicPr>
                        <p:cNvPr id="0" name="图片 430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51911" y="1314483"/>
                          <a:ext cx="1828799" cy="78104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9343511" y="1381009"/>
            <a:ext cx="390524" cy="714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0363200" imgH="18897600" progId="Equation.DSMT4">
                    <p:embed/>
                  </p:oleObj>
                </mc:Choice>
                <mc:Fallback>
                  <p:oleObj name="Equation" r:id="rId17" imgW="10363200" imgH="18897600" progId="Equation.DSMT4">
                    <p:embed/>
                    <p:pic>
                      <p:nvPicPr>
                        <p:cNvPr id="0" name="图片 430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343511" y="1381009"/>
                          <a:ext cx="390524" cy="7143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2"/>
          <p:cNvSpPr txBox="1"/>
          <p:nvPr/>
        </p:nvSpPr>
        <p:spPr>
          <a:xfrm>
            <a:off x="468000" y="1260029"/>
            <a:ext cx="10312975" cy="3037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(1)导体棒在“光滑区域”滑行过程中,稳定后电容器两极板间的电势差与导体棒产生的电动势相等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安培力的冲量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915" kern="0" spc="-638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BlCBlv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Cv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根据动量定理有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750" kern="0" spc="-475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175" kern="0" spc="435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en-US" altLang="zh-CN" sz="2175" kern="0" spc="435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6136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(2)由能量守恒可得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790" kern="0" spc="234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mv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</a:t>
            </a:r>
            <a:r>
              <a:rPr lang="zh-CN" altLang="en-US" sz="2060" kern="0" spc="3565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596115"/>
              </p:ext>
            </p:extLst>
          </p:nvPr>
        </p:nvGraphicFramePr>
        <p:xfrm>
          <a:off x="6241758" y="1957219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267200" imgH="8229600" progId="Equation.DSMT4">
                  <p:embed/>
                </p:oleObj>
              </mc:Choice>
              <mc:Fallback>
                <p:oleObj name="Equation" r:id="rId19" imgW="4267200" imgH="8229600" progId="Equation.DSMT4">
                  <p:embed/>
                  <p:pic>
                    <p:nvPicPr>
                      <p:cNvPr id="0" name="图片 43016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41758" y="1957219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523801"/>
              </p:ext>
            </p:extLst>
          </p:nvPr>
        </p:nvGraphicFramePr>
        <p:xfrm>
          <a:off x="2793689" y="2611403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267200" imgH="8229600" progId="Equation.DSMT4">
                  <p:embed/>
                </p:oleObj>
              </mc:Choice>
              <mc:Fallback>
                <p:oleObj name="Equation" r:id="rId21" imgW="4267200" imgH="8229600" progId="Equation.DSMT4">
                  <p:embed/>
                  <p:pic>
                    <p:nvPicPr>
                      <p:cNvPr id="0" name="图片 43017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93689" y="2611403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452683"/>
              </p:ext>
            </p:extLst>
          </p:nvPr>
        </p:nvGraphicFramePr>
        <p:xfrm>
          <a:off x="3507675" y="2627000"/>
          <a:ext cx="828674" cy="39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1945600" imgH="10363200" progId="Equation.DSMT4">
                  <p:embed/>
                </p:oleObj>
              </mc:Choice>
              <mc:Fallback>
                <p:oleObj name="Equation" r:id="rId23" imgW="21945600" imgH="10363200" progId="Equation.DSMT4">
                  <p:embed/>
                  <p:pic>
                    <p:nvPicPr>
                      <p:cNvPr id="0" name="图片 43018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07675" y="2627000"/>
                        <a:ext cx="828674" cy="3905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63353"/>
              </p:ext>
            </p:extLst>
          </p:nvPr>
        </p:nvGraphicFramePr>
        <p:xfrm>
          <a:off x="5936585" y="2453394"/>
          <a:ext cx="11715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1089600" imgH="17373600" progId="Equation.DSMT4">
                  <p:embed/>
                </p:oleObj>
              </mc:Choice>
              <mc:Fallback>
                <p:oleObj name="Equation" r:id="rId25" imgW="31089600" imgH="17373600" progId="Equation.DSMT4">
                  <p:embed/>
                  <p:pic>
                    <p:nvPicPr>
                      <p:cNvPr id="0" name="图片 43019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936585" y="2453394"/>
                        <a:ext cx="11715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977734"/>
              </p:ext>
            </p:extLst>
          </p:nvPr>
        </p:nvGraphicFramePr>
        <p:xfrm>
          <a:off x="2987992" y="3195003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791200" imgH="17373600" progId="Equation.DSMT4">
                  <p:embed/>
                </p:oleObj>
              </mc:Choice>
              <mc:Fallback>
                <p:oleObj name="Equation" r:id="rId27" imgW="5791200" imgH="17373600" progId="Equation.DSMT4">
                  <p:embed/>
                  <p:pic>
                    <p:nvPicPr>
                      <p:cNvPr id="0" name="图片 43020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87992" y="3195003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233336"/>
              </p:ext>
            </p:extLst>
          </p:nvPr>
        </p:nvGraphicFramePr>
        <p:xfrm>
          <a:off x="3416521" y="3338138"/>
          <a:ext cx="257174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705600" imgH="10058400" progId="Equation.DSMT4">
                  <p:embed/>
                </p:oleObj>
              </mc:Choice>
              <mc:Fallback>
                <p:oleObj name="Equation" r:id="rId29" imgW="6705600" imgH="10058400" progId="Equation.DSMT4">
                  <p:embed/>
                  <p:pic>
                    <p:nvPicPr>
                      <p:cNvPr id="0" name="图片 43021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416521" y="3338138"/>
                        <a:ext cx="257174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198881"/>
              </p:ext>
            </p:extLst>
          </p:nvPr>
        </p:nvGraphicFramePr>
        <p:xfrm>
          <a:off x="3846269" y="3195003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791200" imgH="17373600" progId="Equation.DSMT4">
                  <p:embed/>
                </p:oleObj>
              </mc:Choice>
              <mc:Fallback>
                <p:oleObj name="Equation" r:id="rId31" imgW="5791200" imgH="17373600" progId="Equation.DSMT4">
                  <p:embed/>
                  <p:pic>
                    <p:nvPicPr>
                      <p:cNvPr id="0" name="图片 43022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846269" y="3195003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79388"/>
              </p:ext>
            </p:extLst>
          </p:nvPr>
        </p:nvGraphicFramePr>
        <p:xfrm>
          <a:off x="4658512" y="3195003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791200" imgH="17373600" progId="Equation.DSMT4">
                  <p:embed/>
                </p:oleObj>
              </mc:Choice>
              <mc:Fallback>
                <p:oleObj name="Equation" r:id="rId33" imgW="5791200" imgH="17373600" progId="Equation.DSMT4">
                  <p:embed/>
                  <p:pic>
                    <p:nvPicPr>
                      <p:cNvPr id="0" name="图片 43023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658512" y="3195003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11542"/>
              </p:ext>
            </p:extLst>
          </p:nvPr>
        </p:nvGraphicFramePr>
        <p:xfrm>
          <a:off x="5081687" y="3300261"/>
          <a:ext cx="714375" cy="438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8897600" imgH="11582400" progId="Equation.DSMT4">
                  <p:embed/>
                </p:oleObj>
              </mc:Choice>
              <mc:Fallback>
                <p:oleObj name="Equation" r:id="rId35" imgW="18897600" imgH="11582400" progId="Equation.DSMT4">
                  <p:embed/>
                  <p:pic>
                    <p:nvPicPr>
                      <p:cNvPr id="0" name="图片 43024"/>
                      <p:cNvPicPr>
                        <a:picLocks noChangeAspect="1"/>
                      </p:cNvPicPr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081687" y="3300261"/>
                        <a:ext cx="714375" cy="4381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67CEA2-6791-AF7B-A96B-988DD91DFCC5}"/>
              </a:ext>
            </a:extLst>
          </p:cNvPr>
          <p:cNvSpPr txBox="1"/>
          <p:nvPr/>
        </p:nvSpPr>
        <p:spPr>
          <a:xfrm>
            <a:off x="1547590" y="3590246"/>
            <a:ext cx="5560569" cy="7142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955" kern="0" spc="-1231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1715" kern="0" spc="311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955" kern="0" spc="-1231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3515" kern="0" spc="8561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955" kern="0" spc="-1231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</a:t>
            </a:r>
            <a:r>
              <a:rPr lang="zh-CN" altLang="en-US" sz="3515" kern="0" spc="10886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DB11609C-032D-C074-59E4-B0398B440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031718"/>
              </p:ext>
            </p:extLst>
          </p:nvPr>
        </p:nvGraphicFramePr>
        <p:xfrm>
          <a:off x="1547590" y="3774499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5791200" imgH="17373600" progId="Equation.DSMT4">
                  <p:embed/>
                </p:oleObj>
              </mc:Choice>
              <mc:Fallback>
                <p:oleObj name="Equation" r:id="rId37" imgW="5791200" imgH="17373600" progId="Equation.DSMT4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47590" y="3774499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5CEF7A7B-1392-403D-A474-6BBDB6F61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222404"/>
              </p:ext>
            </p:extLst>
          </p:nvPr>
        </p:nvGraphicFramePr>
        <p:xfrm>
          <a:off x="1976119" y="3917634"/>
          <a:ext cx="257174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6705600" imgH="10058400" progId="Equation.DSMT4">
                  <p:embed/>
                </p:oleObj>
              </mc:Choice>
              <mc:Fallback>
                <p:oleObj name="Equation" r:id="rId39" imgW="6705600" imgH="10058400" progId="Equation.DSMT4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976119" y="3917634"/>
                        <a:ext cx="257174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3CB8DA81-F11E-46E9-1360-F906C696BE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945392"/>
              </p:ext>
            </p:extLst>
          </p:nvPr>
        </p:nvGraphicFramePr>
        <p:xfrm>
          <a:off x="2335195" y="3774499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5791200" imgH="17373600" progId="Equation.DSMT4">
                  <p:embed/>
                </p:oleObj>
              </mc:Choice>
              <mc:Fallback>
                <p:oleObj name="Equation" r:id="rId41" imgW="5791200" imgH="1737360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2335195" y="3774499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FB976E14-3BAB-7D5E-03F5-E374D5CE7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772172"/>
              </p:ext>
            </p:extLst>
          </p:nvPr>
        </p:nvGraphicFramePr>
        <p:xfrm>
          <a:off x="2763724" y="3707861"/>
          <a:ext cx="1533524" cy="781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40538400" imgH="20726400" progId="Equation.DSMT4">
                  <p:embed/>
                </p:oleObj>
              </mc:Choice>
              <mc:Fallback>
                <p:oleObj name="Equation" r:id="rId43" imgW="40538400" imgH="20726400" progId="Equation.DSMT4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763724" y="3707861"/>
                        <a:ext cx="1533524" cy="7810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4C5EEA57-4EA3-1FF9-A988-46C155CE5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977259"/>
              </p:ext>
            </p:extLst>
          </p:nvPr>
        </p:nvGraphicFramePr>
        <p:xfrm>
          <a:off x="4399150" y="3774499"/>
          <a:ext cx="219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5791200" imgH="17373600" progId="Equation.DSMT4">
                  <p:embed/>
                </p:oleObj>
              </mc:Choice>
              <mc:Fallback>
                <p:oleObj name="Equation" r:id="rId45" imgW="5791200" imgH="17373600" progId="Equation.DSMT4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4399150" y="3774499"/>
                        <a:ext cx="2190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4B2EC7D0-C5B0-1A15-7DCB-727AD39A2C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24404"/>
              </p:ext>
            </p:extLst>
          </p:nvPr>
        </p:nvGraphicFramePr>
        <p:xfrm>
          <a:off x="4822324" y="3707861"/>
          <a:ext cx="182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48463200" imgH="20726400" progId="Equation.DSMT4">
                  <p:embed/>
                </p:oleObj>
              </mc:Choice>
              <mc:Fallback>
                <p:oleObj name="Equation" r:id="rId47" imgW="48463200" imgH="20726400" progId="Equation.DSMT4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4822324" y="3707861"/>
                        <a:ext cx="1828800" cy="781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">
            <a:extLst>
              <a:ext uri="{FF2B5EF4-FFF2-40B4-BE49-F238E27FC236}">
                <a16:creationId xmlns:a16="http://schemas.microsoft.com/office/drawing/2014/main" id="{E662D6CF-F09B-0585-99EB-B9F29706825F}"/>
              </a:ext>
            </a:extLst>
          </p:cNvPr>
          <p:cNvSpPr txBox="1"/>
          <p:nvPr/>
        </p:nvSpPr>
        <p:spPr>
          <a:xfrm>
            <a:off x="445382" y="4419139"/>
            <a:ext cx="11831400" cy="1249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1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(3)在导体棒滑行的整个过程中,电容器初末状态的带电荷量均为0,根据动量定理有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楷体_GB2312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210"/>
              </a:spcBef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μmgt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'=0-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</a:t>
            </a:r>
            <a:r>
              <a:rPr lang="zh-CN" altLang="en-US" sz="3285" kern="0" spc="-209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4FB738EA-CFB7-2264-7722-73AF5F2746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628834"/>
              </p:ext>
            </p:extLst>
          </p:nvPr>
        </p:nvGraphicFramePr>
        <p:xfrm>
          <a:off x="3585037" y="5126803"/>
          <a:ext cx="390524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0363200" imgH="18897600" progId="Equation.DSMT4">
                  <p:embed/>
                </p:oleObj>
              </mc:Choice>
              <mc:Fallback>
                <p:oleObj name="Equation" r:id="rId49" imgW="10363200" imgH="18897600" progId="Equation.DSMT4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3585037" y="5126803"/>
                        <a:ext cx="390524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小专题</a:t>
            </a:r>
            <a:endParaRPr lang="en-US" altLang="zh-CN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486691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双杆问题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0ADED-9DAD-8EFB-3BD8-60CEC054B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8DF3EF5-EABF-5A79-D68C-B7FBB676E17A}"/>
              </a:ext>
            </a:extLst>
          </p:cNvPr>
          <p:cNvSpPr txBox="1"/>
          <p:nvPr/>
        </p:nvSpPr>
        <p:spPr>
          <a:xfrm>
            <a:off x="468000" y="188392"/>
            <a:ext cx="1183140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95" b="1" kern="0" dirty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题型1　等距双杆问题</a:t>
            </a:r>
            <a:endParaRPr lang="zh-CN" altLang="en-US" b="1" dirty="0"/>
          </a:p>
        </p:txBody>
      </p:sp>
      <p:graphicFrame>
        <p:nvGraphicFramePr>
          <p:cNvPr id="11" name="表格 2">
            <a:extLst>
              <a:ext uri="{FF2B5EF4-FFF2-40B4-BE49-F238E27FC236}">
                <a16:creationId xmlns:a16="http://schemas.microsoft.com/office/drawing/2014/main" id="{2E477C6A-7039-1088-0BEB-771BC5247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082583"/>
              </p:ext>
            </p:extLst>
          </p:nvPr>
        </p:nvGraphicFramePr>
        <p:xfrm>
          <a:off x="179438" y="755973"/>
          <a:ext cx="11556562" cy="6037201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9898">
                  <a:extLst>
                    <a:ext uri="{9D8B030D-6E8A-4147-A177-3AD203B41FA5}">
                      <a16:colId xmlns:a16="http://schemas.microsoft.com/office/drawing/2014/main" val="12431959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杆具有初速度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杆受到恒定外力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23">
                <a:tc rowSpan="2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电路图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及图像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水平放置、不计电阻的光滑导轨(已知条件如图)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25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140" kern="0" spc="15611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140" kern="0" spc="15611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93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共同点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2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设某时刻金属杆1速度为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,金属杆2速度为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,则电流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640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5385" kern="0" spc="15312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25"/>
                        </a:spcBef>
                      </a:pPr>
                      <a:endParaRPr lang="zh-CN" altLang="en-US" sz="5385" kern="0" spc="15312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01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过程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20" kern="0" spc="755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,杆1做</a:t>
                      </a:r>
                      <a:r>
                        <a:rPr lang="en-US" altLang="zh-CN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减小的减速运动,杆2做</a:t>
                      </a:r>
                      <a:r>
                        <a:rPr lang="en-US" altLang="zh-CN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减小的加速运动,</a:t>
                      </a:r>
                      <a:r>
                        <a:rPr lang="zh-CN" altLang="en-US" sz="2010" u="sng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最终两杆以相同速度做匀速直线运动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45" kern="0" spc="-52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720" kern="0" spc="755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20" kern="0" spc="755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;杆1做</a:t>
                      </a:r>
                      <a:r>
                        <a:rPr lang="en-US" altLang="zh-CN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减小的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加速运动,杆2做</a:t>
                      </a:r>
                      <a:r>
                        <a:rPr lang="en-US" altLang="zh-CN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增大的加速运动,</a:t>
                      </a:r>
                      <a:r>
                        <a:rPr lang="zh-CN" altLang="en-US" sz="2010" u="sng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最终两杆以相同的加速度做匀加速直线运动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6865687"/>
                  </a:ext>
                </a:extLst>
              </a:tr>
              <a:tr h="24692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杆1减少的动能转化为杆2的动能和系统产生的热量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外力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做的功等于杆1、杆2的动能及系统产生的热量之和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177175638"/>
                  </a:ext>
                </a:extLst>
              </a:tr>
              <a:tr h="24692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系统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algn="ctr"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动量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守恒,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,两杆最终速度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-34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不守恒,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Ft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,两杆最终加速度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40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84742317"/>
                  </a:ext>
                </a:extLst>
              </a:tr>
            </a:tbl>
          </a:graphicData>
        </a:graphic>
      </p:graphicFrame>
      <p:pic>
        <p:nvPicPr>
          <p:cNvPr id="12" name="图片 3" descr="textimage79.jpeg">
            <a:extLst>
              <a:ext uri="{FF2B5EF4-FFF2-40B4-BE49-F238E27FC236}">
                <a16:creationId xmlns:a16="http://schemas.microsoft.com/office/drawing/2014/main" id="{04320206-6A9E-5185-2D1A-69B31FCE5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280" y="1758419"/>
            <a:ext cx="1719797" cy="1114903"/>
          </a:xfrm>
          <a:prstGeom prst="rect">
            <a:avLst/>
          </a:prstGeom>
        </p:spPr>
      </p:pic>
      <p:pic>
        <p:nvPicPr>
          <p:cNvPr id="13" name="图片 4" descr="textimage80.jpeg">
            <a:extLst>
              <a:ext uri="{FF2B5EF4-FFF2-40B4-BE49-F238E27FC236}">
                <a16:creationId xmlns:a16="http://schemas.microsoft.com/office/drawing/2014/main" id="{3C5393AC-AB19-FC7C-BDB7-159A38CBF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4345" y="1790467"/>
            <a:ext cx="1719797" cy="1114903"/>
          </a:xfrm>
          <a:prstGeom prst="rect">
            <a:avLst/>
          </a:prstGeom>
        </p:spPr>
      </p:pic>
      <p:pic>
        <p:nvPicPr>
          <p:cNvPr id="14" name="图片 5" descr="textimage81.jpeg">
            <a:extLst>
              <a:ext uri="{FF2B5EF4-FFF2-40B4-BE49-F238E27FC236}">
                <a16:creationId xmlns:a16="http://schemas.microsoft.com/office/drawing/2014/main" id="{06D52F7A-0D2E-E400-504F-3F2A82A456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6323" y="1790467"/>
            <a:ext cx="1501528" cy="897652"/>
          </a:xfrm>
          <a:prstGeom prst="rect">
            <a:avLst/>
          </a:prstGeom>
        </p:spPr>
      </p:pic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A30D0AFF-474A-DB47-D548-4BA2282CF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909644"/>
              </p:ext>
            </p:extLst>
          </p:nvPr>
        </p:nvGraphicFramePr>
        <p:xfrm>
          <a:off x="7043323" y="3060230"/>
          <a:ext cx="1060819" cy="51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175200" imgH="14630400" progId="Equation.DSMT4">
                  <p:embed/>
                </p:oleObj>
              </mc:Choice>
              <mc:Fallback>
                <p:oleObj name="Equation" r:id="rId6" imgW="30175200" imgH="14630400" progId="Equation.DSMT4">
                  <p:embed/>
                  <p:pic>
                    <p:nvPicPr>
                      <p:cNvPr id="15" name="对象 1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43323" y="3060230"/>
                        <a:ext cx="1060819" cy="5127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5" descr="textimage81.jpeg">
            <a:extLst>
              <a:ext uri="{FF2B5EF4-FFF2-40B4-BE49-F238E27FC236}">
                <a16:creationId xmlns:a16="http://schemas.microsoft.com/office/drawing/2014/main" id="{CC926B3A-23FE-4C42-D991-CCCFBAF46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6006" y="1863863"/>
            <a:ext cx="1512168" cy="904013"/>
          </a:xfrm>
          <a:prstGeom prst="rect">
            <a:avLst/>
          </a:prstGeom>
        </p:spPr>
      </p:pic>
      <p:pic>
        <p:nvPicPr>
          <p:cNvPr id="4" name="图片 3" descr="textimage82.jpeg">
            <a:extLst>
              <a:ext uri="{FF2B5EF4-FFF2-40B4-BE49-F238E27FC236}">
                <a16:creationId xmlns:a16="http://schemas.microsoft.com/office/drawing/2014/main" id="{CF85BCB9-9FAB-C316-849A-BA5E499BA0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6825" y="1758419"/>
            <a:ext cx="1249381" cy="1195061"/>
          </a:xfrm>
          <a:prstGeom prst="rect">
            <a:avLst/>
          </a:prstGeom>
        </p:spPr>
      </p:pic>
      <p:pic>
        <p:nvPicPr>
          <p:cNvPr id="5" name="图片 4" descr="textimage83.jpeg">
            <a:extLst>
              <a:ext uri="{FF2B5EF4-FFF2-40B4-BE49-F238E27FC236}">
                <a16:creationId xmlns:a16="http://schemas.microsoft.com/office/drawing/2014/main" id="{4FEAEE0A-22B1-1BB8-1F30-1FA30C137B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8911" y="1696405"/>
            <a:ext cx="1100521" cy="1164785"/>
          </a:xfrm>
          <a:prstGeom prst="rect">
            <a:avLst/>
          </a:prstGeom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4D3B05B6-A882-188F-7D3C-F7DD2D483F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045827"/>
              </p:ext>
            </p:extLst>
          </p:nvPr>
        </p:nvGraphicFramePr>
        <p:xfrm>
          <a:off x="1835622" y="3708301"/>
          <a:ext cx="1304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442400" imgH="15544800" progId="Equation.DSMT4">
                  <p:embed/>
                </p:oleObj>
              </mc:Choice>
              <mc:Fallback>
                <p:oleObj name="Equation" r:id="rId10" imgW="34442400" imgH="1554480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D6018B1A-DD47-44D1-1259-EC6DA6B2169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35622" y="3708301"/>
                        <a:ext cx="1304925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2D52DF55-C5C4-C5F3-7F02-D47312F05E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256869"/>
              </p:ext>
            </p:extLst>
          </p:nvPr>
        </p:nvGraphicFramePr>
        <p:xfrm>
          <a:off x="6546999" y="3747964"/>
          <a:ext cx="257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05600" imgH="14630400" progId="Equation.DSMT4">
                  <p:embed/>
                </p:oleObj>
              </mc:Choice>
              <mc:Fallback>
                <p:oleObj name="Equation" r:id="rId12" imgW="6705600" imgH="1463040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65E7AFBC-A321-EAB5-ADF1-9612D77CC33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46999" y="3747964"/>
                        <a:ext cx="2571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AC0C61FF-66E9-66FD-0A93-606CE4BA5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629111"/>
              </p:ext>
            </p:extLst>
          </p:nvPr>
        </p:nvGraphicFramePr>
        <p:xfrm>
          <a:off x="6867402" y="3708302"/>
          <a:ext cx="1304924" cy="59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442400" imgH="15544800" progId="Equation.DSMT4">
                  <p:embed/>
                </p:oleObj>
              </mc:Choice>
              <mc:Fallback>
                <p:oleObj name="Equation" r:id="rId14" imgW="34442400" imgH="1554480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74273298-986C-BA07-8B50-FDE51988FE9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67402" y="3708302"/>
                        <a:ext cx="1304924" cy="5905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F68704FD-DA96-9845-6FB7-42481AABE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793209"/>
              </p:ext>
            </p:extLst>
          </p:nvPr>
        </p:nvGraphicFramePr>
        <p:xfrm>
          <a:off x="8595593" y="3708301"/>
          <a:ext cx="1304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442400" imgH="15544800" progId="Equation.DSMT4">
                  <p:embed/>
                </p:oleObj>
              </mc:Choice>
              <mc:Fallback>
                <p:oleObj name="Equation" r:id="rId16" imgW="34442400" imgH="1554480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324B8177-50CF-2050-4472-5A7C7DB064B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595593" y="3708301"/>
                        <a:ext cx="1304925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BD239FEA-531D-6160-D314-EB222675CF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426616"/>
              </p:ext>
            </p:extLst>
          </p:nvPr>
        </p:nvGraphicFramePr>
        <p:xfrm>
          <a:off x="5318571" y="6036172"/>
          <a:ext cx="285750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620000" imgH="14630400" progId="Equation.DSMT4">
                  <p:embed/>
                </p:oleObj>
              </mc:Choice>
              <mc:Fallback>
                <p:oleObj name="Equation" r:id="rId18" imgW="7620000" imgH="1463040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702FE0BC-864E-AC17-27CB-815CD51F923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18571" y="6036172"/>
                        <a:ext cx="285750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6BAC0451-E43A-1C42-6711-9561387AE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241187"/>
              </p:ext>
            </p:extLst>
          </p:nvPr>
        </p:nvGraphicFramePr>
        <p:xfrm>
          <a:off x="10764614" y="6020363"/>
          <a:ext cx="3809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058400" imgH="14630400" progId="Equation.DSMT4">
                  <p:embed/>
                </p:oleObj>
              </mc:Choice>
              <mc:Fallback>
                <p:oleObj name="Equation" r:id="rId20" imgW="10058400" imgH="1463040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3A750BAD-C8FC-FE19-38EC-344F86710A6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764614" y="6020363"/>
                        <a:ext cx="3809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0177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088702" cy="2862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(多选)如图所示,在绝缘水平面上固定两根足够长的间距为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的光滑平行金属导轨,导轨间有方向竖直向下的匀强磁场,磁场的磁感应强度大小为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。质量均为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、接入电路的阻值均为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的金属棒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垂直于导轨放置,均处于静止状态。现同时给金属棒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一个水平方向的初速度,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棒的初速度大小为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,方向水平向左,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棒的初速度大小为2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,方向水平向右。金属棒始终与导轨垂直且接触良好,不计导轨电阻。下列说法正确的是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r>
              <a:rPr lang="zh-CN" altLang="en-US" dirty="0"/>
              <a:t> </a:t>
            </a:r>
          </a:p>
        </p:txBody>
      </p:sp>
      <p:pic>
        <p:nvPicPr>
          <p:cNvPr id="3" name="图片 3" descr="textimage84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41" y="3168202"/>
            <a:ext cx="3024336" cy="170066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591906" y="3114432"/>
            <a:ext cx="11831400" cy="232666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A.整个运动过程,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棒上产生的焦耳热为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140" kern="0" spc="-117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 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B.整个运动过程,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棒上产生的焦耳热为</a:t>
            </a:r>
            <a:r>
              <a:rPr lang="zh-CN" altLang="en-US" sz="3220" kern="0" spc="188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9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C.最终金属棒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间的距离比初始时的距离增大</a:t>
            </a:r>
            <a:r>
              <a:rPr lang="zh-CN" altLang="en-US" sz="3090" kern="0" spc="3136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D.最终金属棒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间的距离比初始时的距离增大</a:t>
            </a:r>
            <a:r>
              <a:rPr lang="zh-CN" altLang="en-US" sz="3090" kern="0" spc="3136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451024"/>
              </p:ext>
            </p:extLst>
          </p:nvPr>
        </p:nvGraphicFramePr>
        <p:xfrm>
          <a:off x="6084094" y="3216501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05600" imgH="10058400" progId="Equation.DSMT4">
                  <p:embed/>
                </p:oleObj>
              </mc:Choice>
              <mc:Fallback>
                <p:oleObj name="Equation" r:id="rId4" imgW="6705600" imgH="10058400" progId="Equation.DSMT4">
                  <p:embed/>
                  <p:pic>
                    <p:nvPicPr>
                      <p:cNvPr id="0" name="图片 4710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4094" y="3216501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928962"/>
              </p:ext>
            </p:extLst>
          </p:nvPr>
        </p:nvGraphicFramePr>
        <p:xfrm>
          <a:off x="5856468" y="3675772"/>
          <a:ext cx="6477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68800" imgH="18288000" progId="Equation.DSMT4">
                  <p:embed/>
                </p:oleObj>
              </mc:Choice>
              <mc:Fallback>
                <p:oleObj name="Equation" r:id="rId6" imgW="17068800" imgH="18288000" progId="Equation.DSMT4">
                  <p:embed/>
                  <p:pic>
                    <p:nvPicPr>
                      <p:cNvPr id="0" name="图片 4710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56468" y="3675772"/>
                        <a:ext cx="647700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044383"/>
              </p:ext>
            </p:extLst>
          </p:nvPr>
        </p:nvGraphicFramePr>
        <p:xfrm>
          <a:off x="7292859" y="4276079"/>
          <a:ext cx="7905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031200" imgH="17373600" progId="Equation.DSMT4">
                  <p:embed/>
                </p:oleObj>
              </mc:Choice>
              <mc:Fallback>
                <p:oleObj name="Equation" r:id="rId8" imgW="21031200" imgH="17373600" progId="Equation.DSMT4">
                  <p:embed/>
                  <p:pic>
                    <p:nvPicPr>
                      <p:cNvPr id="0" name="图片 4710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2859" y="4276079"/>
                        <a:ext cx="7905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621881"/>
              </p:ext>
            </p:extLst>
          </p:nvPr>
        </p:nvGraphicFramePr>
        <p:xfrm>
          <a:off x="7292858" y="4933304"/>
          <a:ext cx="7905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031200" imgH="17373600" progId="Equation.DSMT4">
                  <p:embed/>
                </p:oleObj>
              </mc:Choice>
              <mc:Fallback>
                <p:oleObj name="Equation" r:id="rId10" imgW="21031200" imgH="17373600" progId="Equation.DSMT4">
                  <p:embed/>
                  <p:pic>
                    <p:nvPicPr>
                      <p:cNvPr id="0" name="图片 4710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92858" y="4933304"/>
                        <a:ext cx="7905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3284567" y="2706537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995" y="251917"/>
            <a:ext cx="11647170" cy="3827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棒存在方向水平向左、大小为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的初速度,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棒的初速度大小为2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,方向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水平向右,此时磁通量改变,电路中产生感应电流,在安培力的作用下,两棒速度发生变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化,最终闭合回路中的磁通量不发生改变,即金属棒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共速,由水平方向上动量守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恒,以向右为正方向,可得2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763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,由能量守恒可得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1790" kern="0" spc="234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1790" kern="0" spc="234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棒产生的焦耳热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438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1790" kern="0" spc="234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A错误,B正确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。对金属棒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由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动量定理有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1475" kern="0" spc="-202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3090" kern="0" spc="-763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,其中</a:t>
            </a:r>
            <a:r>
              <a:rPr lang="zh-CN" altLang="en-US" sz="1475" kern="0" spc="-202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511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2461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,解得Δ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3061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C错误,D正确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904312"/>
              </p:ext>
            </p:extLst>
          </p:nvPr>
        </p:nvGraphicFramePr>
        <p:xfrm>
          <a:off x="6442470" y="2045056"/>
          <a:ext cx="2952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24800" imgH="17373600" progId="Equation.DSMT4">
                  <p:embed/>
                </p:oleObj>
              </mc:Choice>
              <mc:Fallback>
                <p:oleObj name="Equation" r:id="rId3" imgW="7924800" imgH="17373600" progId="Equation.DSMT4">
                  <p:embed/>
                  <p:pic>
                    <p:nvPicPr>
                      <p:cNvPr id="0" name="图片 4812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2470" y="2045056"/>
                        <a:ext cx="2952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242049"/>
              </p:ext>
            </p:extLst>
          </p:nvPr>
        </p:nvGraphicFramePr>
        <p:xfrm>
          <a:off x="8987301" y="2027458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91200" imgH="17373600" progId="Equation.DSMT4">
                  <p:embed/>
                </p:oleObj>
              </mc:Choice>
              <mc:Fallback>
                <p:oleObj name="Equation" r:id="rId5" imgW="5791200" imgH="17373600" progId="Equation.DSMT4">
                  <p:embed/>
                  <p:pic>
                    <p:nvPicPr>
                      <p:cNvPr id="0" name="图片 4812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87301" y="2027458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670267"/>
              </p:ext>
            </p:extLst>
          </p:nvPr>
        </p:nvGraphicFramePr>
        <p:xfrm>
          <a:off x="9597389" y="2171466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05600" imgH="10058400" progId="Equation.DSMT4">
                  <p:embed/>
                </p:oleObj>
              </mc:Choice>
              <mc:Fallback>
                <p:oleObj name="Equation" r:id="rId7" imgW="6705600" imgH="10058400" progId="Equation.DSMT4">
                  <p:embed/>
                  <p:pic>
                    <p:nvPicPr>
                      <p:cNvPr id="0" name="图片 4813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97389" y="2171466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40478"/>
              </p:ext>
            </p:extLst>
          </p:nvPr>
        </p:nvGraphicFramePr>
        <p:xfrm>
          <a:off x="10048005" y="200017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91200" imgH="17373600" progId="Equation.DSMT4">
                  <p:embed/>
                </p:oleObj>
              </mc:Choice>
              <mc:Fallback>
                <p:oleObj name="Equation" r:id="rId9" imgW="5791200" imgH="17373600" progId="Equation.DSMT4">
                  <p:embed/>
                  <p:pic>
                    <p:nvPicPr>
                      <p:cNvPr id="0" name="图片 4813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48005" y="200017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200411"/>
              </p:ext>
            </p:extLst>
          </p:nvPr>
        </p:nvGraphicFramePr>
        <p:xfrm>
          <a:off x="251722" y="2702281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91200" imgH="17373600" progId="Equation.DSMT4">
                  <p:embed/>
                </p:oleObj>
              </mc:Choice>
              <mc:Fallback>
                <p:oleObj name="Equation" r:id="rId11" imgW="5791200" imgH="17373600" progId="Equation.DSMT4">
                  <p:embed/>
                  <p:pic>
                    <p:nvPicPr>
                      <p:cNvPr id="0" name="图片 4813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1722" y="2702281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288259"/>
              </p:ext>
            </p:extLst>
          </p:nvPr>
        </p:nvGraphicFramePr>
        <p:xfrm>
          <a:off x="2728349" y="2694420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791200" imgH="17373600" progId="Equation.DSMT4">
                  <p:embed/>
                </p:oleObj>
              </mc:Choice>
              <mc:Fallback>
                <p:oleObj name="Equation" r:id="rId13" imgW="5791200" imgH="17373600" progId="Equation.DSMT4">
                  <p:embed/>
                  <p:pic>
                    <p:nvPicPr>
                      <p:cNvPr id="0" name="图片 4813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28349" y="2694420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12700"/>
              </p:ext>
            </p:extLst>
          </p:nvPr>
        </p:nvGraphicFramePr>
        <p:xfrm>
          <a:off x="3163133" y="2877675"/>
          <a:ext cx="278765" cy="41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79400" imgH="419100" progId="Equation.DSMT4">
                  <p:embed/>
                </p:oleObj>
              </mc:Choice>
              <mc:Fallback>
                <p:oleObj name="Equation" r:id="rId15" imgW="279400" imgH="419100" progId="Equation.DSMT4">
                  <p:embed/>
                  <p:pic>
                    <p:nvPicPr>
                      <p:cNvPr id="0" name="图片 4813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63133" y="2877675"/>
                        <a:ext cx="278765" cy="4102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62913"/>
              </p:ext>
            </p:extLst>
          </p:nvPr>
        </p:nvGraphicFramePr>
        <p:xfrm>
          <a:off x="6494606" y="2699979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791200" imgH="17373600" progId="Equation.DSMT4">
                  <p:embed/>
                </p:oleObj>
              </mc:Choice>
              <mc:Fallback>
                <p:oleObj name="Equation" r:id="rId17" imgW="5791200" imgH="17373600" progId="Equation.DSMT4">
                  <p:embed/>
                  <p:pic>
                    <p:nvPicPr>
                      <p:cNvPr id="0" name="图片 4813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94606" y="2699979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790613"/>
              </p:ext>
            </p:extLst>
          </p:nvPr>
        </p:nvGraphicFramePr>
        <p:xfrm>
          <a:off x="7086130" y="2694420"/>
          <a:ext cx="2095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486400" imgH="17373600" progId="Equation.DSMT4">
                  <p:embed/>
                </p:oleObj>
              </mc:Choice>
              <mc:Fallback>
                <p:oleObj name="Equation" r:id="rId19" imgW="5486400" imgH="17373600" progId="Equation.DSMT4">
                  <p:embed/>
                  <p:pic>
                    <p:nvPicPr>
                      <p:cNvPr id="0" name="图片 48136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86130" y="2694420"/>
                        <a:ext cx="2095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383560"/>
              </p:ext>
            </p:extLst>
          </p:nvPr>
        </p:nvGraphicFramePr>
        <p:xfrm>
          <a:off x="7539540" y="2892280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705600" imgH="10058400" progId="Equation.DSMT4">
                  <p:embed/>
                </p:oleObj>
              </mc:Choice>
              <mc:Fallback>
                <p:oleObj name="Equation" r:id="rId21" imgW="6705600" imgH="10058400" progId="Equation.DSMT4">
                  <p:embed/>
                  <p:pic>
                    <p:nvPicPr>
                      <p:cNvPr id="0" name="图片 48137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539540" y="2892280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685248"/>
              </p:ext>
            </p:extLst>
          </p:nvPr>
        </p:nvGraphicFramePr>
        <p:xfrm>
          <a:off x="2181689" y="3571269"/>
          <a:ext cx="161925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267200" imgH="8229600" progId="Equation.DSMT4">
                  <p:embed/>
                </p:oleObj>
              </mc:Choice>
              <mc:Fallback>
                <p:oleObj name="Equation" r:id="rId23" imgW="4267200" imgH="8229600" progId="Equation.DSMT4">
                  <p:embed/>
                  <p:pic>
                    <p:nvPicPr>
                      <p:cNvPr id="0" name="图片 48138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81689" y="3571269"/>
                        <a:ext cx="161925" cy="314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603642"/>
              </p:ext>
            </p:extLst>
          </p:nvPr>
        </p:nvGraphicFramePr>
        <p:xfrm>
          <a:off x="4004157" y="3447481"/>
          <a:ext cx="2952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924800" imgH="17373600" progId="Equation.DSMT4">
                  <p:embed/>
                </p:oleObj>
              </mc:Choice>
              <mc:Fallback>
                <p:oleObj name="Equation" r:id="rId25" imgW="7924800" imgH="17373600" progId="Equation.DSMT4">
                  <p:embed/>
                  <p:pic>
                    <p:nvPicPr>
                      <p:cNvPr id="0" name="图片 48139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004157" y="3447481"/>
                        <a:ext cx="2952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470969"/>
              </p:ext>
            </p:extLst>
          </p:nvPr>
        </p:nvGraphicFramePr>
        <p:xfrm>
          <a:off x="4987932" y="3571269"/>
          <a:ext cx="161925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267200" imgH="8229600" progId="Equation.DSMT4">
                  <p:embed/>
                </p:oleObj>
              </mc:Choice>
              <mc:Fallback>
                <p:oleObj name="Equation" r:id="rId27" imgW="4267200" imgH="8229600" progId="Equation.DSMT4">
                  <p:embed/>
                  <p:pic>
                    <p:nvPicPr>
                      <p:cNvPr id="0" name="图片 48140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987932" y="3571269"/>
                        <a:ext cx="161925" cy="314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079553"/>
              </p:ext>
            </p:extLst>
          </p:nvPr>
        </p:nvGraphicFramePr>
        <p:xfrm>
          <a:off x="5795660" y="3420176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192000" imgH="17373600" progId="Equation.DSMT4">
                  <p:embed/>
                </p:oleObj>
              </mc:Choice>
              <mc:Fallback>
                <p:oleObj name="Equation" r:id="rId29" imgW="12192000" imgH="17373600" progId="Equation.DSMT4">
                  <p:embed/>
                  <p:pic>
                    <p:nvPicPr>
                      <p:cNvPr id="0" name="图片 48141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795660" y="3420176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837307"/>
              </p:ext>
            </p:extLst>
          </p:nvPr>
        </p:nvGraphicFramePr>
        <p:xfrm>
          <a:off x="6442579" y="3427161"/>
          <a:ext cx="7048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8592800" imgH="17373600" progId="Equation.DSMT4">
                  <p:embed/>
                </p:oleObj>
              </mc:Choice>
              <mc:Fallback>
                <p:oleObj name="Equation" r:id="rId31" imgW="18592800" imgH="17373600" progId="Equation.DSMT4">
                  <p:embed/>
                  <p:pic>
                    <p:nvPicPr>
                      <p:cNvPr id="0" name="图片 48142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442579" y="3427161"/>
                        <a:ext cx="7048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023100"/>
              </p:ext>
            </p:extLst>
          </p:nvPr>
        </p:nvGraphicFramePr>
        <p:xfrm>
          <a:off x="8315790" y="3447481"/>
          <a:ext cx="781049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0726400" imgH="17373600" progId="Equation.DSMT4">
                  <p:embed/>
                </p:oleObj>
              </mc:Choice>
              <mc:Fallback>
                <p:oleObj name="Equation" r:id="rId33" imgW="20726400" imgH="17373600" progId="Equation.DSMT4">
                  <p:embed/>
                  <p:pic>
                    <p:nvPicPr>
                      <p:cNvPr id="0" name="图片 48143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315790" y="3447481"/>
                        <a:ext cx="781049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FE5EC9-DF81-4F76-70EC-E8E35D4905D6}"/>
              </a:ext>
            </a:extLst>
          </p:cNvPr>
          <p:cNvSpPr txBox="1"/>
          <p:nvPr/>
        </p:nvSpPr>
        <p:spPr>
          <a:xfrm>
            <a:off x="1187550" y="4212357"/>
            <a:ext cx="1390240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解题导引</a:t>
            </a:r>
            <a:r>
              <a:rPr lang="zh-CN" altLang="en-US" sz="2410" kern="0" dirty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</a:t>
            </a:r>
            <a:endParaRPr lang="zh-CN" altLang="en-US" dirty="0"/>
          </a:p>
        </p:txBody>
      </p:sp>
      <p:pic>
        <p:nvPicPr>
          <p:cNvPr id="20" name="图片 3" descr="textimage85.jpeg">
            <a:extLst>
              <a:ext uri="{FF2B5EF4-FFF2-40B4-BE49-F238E27FC236}">
                <a16:creationId xmlns:a16="http://schemas.microsoft.com/office/drawing/2014/main" id="{AF6A6F04-6F26-2EF8-5845-DED328E8699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3204" y="4320330"/>
            <a:ext cx="5040560" cy="1804645"/>
          </a:xfrm>
          <a:prstGeom prst="rect">
            <a:avLst/>
          </a:prstGeom>
        </p:spPr>
      </p:pic>
      <p:pic>
        <p:nvPicPr>
          <p:cNvPr id="21" name="图片 3" descr="textimage84.jpeg">
            <a:extLst>
              <a:ext uri="{FF2B5EF4-FFF2-40B4-BE49-F238E27FC236}">
                <a16:creationId xmlns:a16="http://schemas.microsoft.com/office/drawing/2014/main" id="{63E5186B-6050-4EA1-4368-FA53919F8A39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9616" y="4370872"/>
            <a:ext cx="3024336" cy="170066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2A697-23C3-1D0D-A9F6-484A08677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781BED7F-DE74-84AC-78C4-C81113B94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31681"/>
              </p:ext>
            </p:extLst>
          </p:nvPr>
        </p:nvGraphicFramePr>
        <p:xfrm>
          <a:off x="468000" y="971968"/>
          <a:ext cx="11304726" cy="5352235"/>
        </p:xfrm>
        <a:graphic>
          <a:graphicData uri="http://schemas.openxmlformats.org/drawingml/2006/table">
            <a:tbl>
              <a:tblPr/>
              <a:tblGrid>
                <a:gridCol w="137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2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7435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已知条件如图所示,导体杆1始终在窄导轨上运动,导体杆2始终在宽</a:t>
                      </a:r>
                      <a:br>
                        <a:rPr dirty="0"/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导轨上运动,其中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l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l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l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R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R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,导体杆2的初速度</a:t>
                      </a:r>
                      <a:br>
                        <a:rPr dirty="0"/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,导体杆1的初速度为0</a:t>
                      </a:r>
                      <a:endParaRPr lang="zh-CN" altLang="en-US" sz="8655" kern="0" spc="24196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903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受力分析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设在某一瞬间导体杆的速度分别为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,两杆水平方向受力如图</a:t>
                      </a:r>
                      <a:endParaRPr lang="zh-CN" altLang="en-US" sz="6120" kern="0" spc="24331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对杆2: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F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BIl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20" kern="0" spc="897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ma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; 杆1: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F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BIl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20" kern="0" spc="800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ma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798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运动分析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导体杆2做加速度减小的减速运动,导体杆1做加速度减小的加速运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动,当2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=0,两导体杆做匀速直线运动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468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1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对导体杆1和2组成的系统,根据能量守恒有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470" kern="0" spc="-1046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1285" kern="0" spc="51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795" kern="0" spc="11081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475" kern="0" spc="-1048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1370" kern="0" spc="42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895964551"/>
                  </a:ext>
                </a:extLst>
              </a:tr>
              <a:tr h="1111631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动量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9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对导体杆2有-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·2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l</a:t>
                      </a:r>
                      <a:r>
                        <a:rPr lang="zh-CN" altLang="en-US" sz="1695" kern="0" spc="-795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·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,即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Blq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),对导体杆1同理可得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Blq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;由于两导体杆速度稳定时有2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,联立解得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10" kern="0" spc="-118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10" kern="0" spc="-126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。把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10" kern="0" spc="-118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代入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Blq=mv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,解得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q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10" kern="0" spc="188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43836815"/>
                  </a:ext>
                </a:extLst>
              </a:tr>
            </a:tbl>
          </a:graphicData>
        </a:graphic>
      </p:graphicFrame>
      <p:pic>
        <p:nvPicPr>
          <p:cNvPr id="3" name="图片 3" descr="textimage86.jpeg">
            <a:extLst>
              <a:ext uri="{FF2B5EF4-FFF2-40B4-BE49-F238E27FC236}">
                <a16:creationId xmlns:a16="http://schemas.microsoft.com/office/drawing/2014/main" id="{61025D48-5D8F-DA6D-5A30-B6F6AF402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0478" y="1003687"/>
            <a:ext cx="1902211" cy="1150881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65EA703D-0E2E-5201-046F-52036B507F33}"/>
              </a:ext>
            </a:extLst>
          </p:cNvPr>
          <p:cNvSpPr txBox="1"/>
          <p:nvPr/>
        </p:nvSpPr>
        <p:spPr>
          <a:xfrm>
            <a:off x="468000" y="323925"/>
            <a:ext cx="1183140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题型2　不等距双杆问题</a:t>
            </a:r>
          </a:p>
        </p:txBody>
      </p:sp>
      <p:pic>
        <p:nvPicPr>
          <p:cNvPr id="5" name="图片 3" descr="textimage87.jpeg">
            <a:extLst>
              <a:ext uri="{FF2B5EF4-FFF2-40B4-BE49-F238E27FC236}">
                <a16:creationId xmlns:a16="http://schemas.microsoft.com/office/drawing/2014/main" id="{EA31C85B-26A7-7813-53B1-92E0BCFCA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5686" y="2490395"/>
            <a:ext cx="2151064" cy="879499"/>
          </a:xfrm>
          <a:prstGeom prst="rect">
            <a:avLst/>
          </a:prstGeom>
        </p:spPr>
      </p:pic>
      <p:graphicFrame>
        <p:nvGraphicFramePr>
          <p:cNvPr id="547841" name="Object 1">
            <a:extLst>
              <a:ext uri="{FF2B5EF4-FFF2-40B4-BE49-F238E27FC236}">
                <a16:creationId xmlns:a16="http://schemas.microsoft.com/office/drawing/2014/main" id="{D7CF570A-1E10-73D2-DCB1-4A2DFA3F8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485005"/>
              </p:ext>
            </p:extLst>
          </p:nvPr>
        </p:nvGraphicFramePr>
        <p:xfrm>
          <a:off x="3590082" y="2818080"/>
          <a:ext cx="1485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19200" imgH="15544800" progId="Equation.DSMT4">
                  <p:embed/>
                </p:oleObj>
              </mc:Choice>
              <mc:Fallback>
                <p:oleObj name="Equation" r:id="rId5" imgW="39319200" imgH="15544800" progId="Equation.DSMT4">
                  <p:embed/>
                  <p:pic>
                    <p:nvPicPr>
                      <p:cNvPr id="547841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90082" y="2818080"/>
                        <a:ext cx="14859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42" name="Object 2">
            <a:extLst>
              <a:ext uri="{FF2B5EF4-FFF2-40B4-BE49-F238E27FC236}">
                <a16:creationId xmlns:a16="http://schemas.microsoft.com/office/drawing/2014/main" id="{E29934E7-A149-AFDA-DAD0-E4EC7224C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60347"/>
              </p:ext>
            </p:extLst>
          </p:nvPr>
        </p:nvGraphicFramePr>
        <p:xfrm>
          <a:off x="7308230" y="2808109"/>
          <a:ext cx="13620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966400" imgH="15544800" progId="Equation.DSMT4">
                  <p:embed/>
                </p:oleObj>
              </mc:Choice>
              <mc:Fallback>
                <p:oleObj name="Equation" r:id="rId7" imgW="35966400" imgH="15544800" progId="Equation.DSMT4">
                  <p:embed/>
                  <p:pic>
                    <p:nvPicPr>
                      <p:cNvPr id="547842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08230" y="2808109"/>
                        <a:ext cx="1362075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4" descr="textimage88.jpeg">
            <a:extLst>
              <a:ext uri="{FF2B5EF4-FFF2-40B4-BE49-F238E27FC236}">
                <a16:creationId xmlns:a16="http://schemas.microsoft.com/office/drawing/2014/main" id="{8CA082C1-95D7-8C69-4CE7-C14BC3419F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7716" y="3600436"/>
            <a:ext cx="1005450" cy="974226"/>
          </a:xfrm>
          <a:prstGeom prst="rect">
            <a:avLst/>
          </a:prstGeom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FD88277F-4841-8011-718F-7D0A6EB895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920132"/>
              </p:ext>
            </p:extLst>
          </p:nvPr>
        </p:nvGraphicFramePr>
        <p:xfrm>
          <a:off x="6876182" y="4669431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76800" imgH="14630400" progId="Equation.DSMT4">
                  <p:embed/>
                </p:oleObj>
              </mc:Choice>
              <mc:Fallback>
                <p:oleObj name="Equation" r:id="rId10" imgW="4876800" imgH="1463040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91C80B65-9EB0-F5EE-F06B-230C678151D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76182" y="4669431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AE281F62-26A7-BDC9-B02C-B22921277B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625608"/>
              </p:ext>
            </p:extLst>
          </p:nvPr>
        </p:nvGraphicFramePr>
        <p:xfrm>
          <a:off x="7308230" y="4795763"/>
          <a:ext cx="228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6000" imgH="8534400" progId="Equation.DSMT4">
                  <p:embed/>
                </p:oleObj>
              </mc:Choice>
              <mc:Fallback>
                <p:oleObj name="Equation" r:id="rId12" imgW="6096000" imgH="853440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FDB39968-1B5D-8178-3446-79F0B1EF46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08230" y="4795763"/>
                        <a:ext cx="228600" cy="32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CCB33164-9626-D8D4-FC59-7562AAF708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310896"/>
              </p:ext>
            </p:extLst>
          </p:nvPr>
        </p:nvGraphicFramePr>
        <p:xfrm>
          <a:off x="7634453" y="4633335"/>
          <a:ext cx="17621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634400" imgH="16459200" progId="Equation.DSMT4">
                  <p:embed/>
                </p:oleObj>
              </mc:Choice>
              <mc:Fallback>
                <p:oleObj name="Equation" r:id="rId14" imgW="46634400" imgH="1645920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403354D2-DB70-C78D-8C16-E7A81CDBE5D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34453" y="4633335"/>
                        <a:ext cx="1762125" cy="619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A9BB39BF-4F79-3F51-D73D-2BA12FC47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236526"/>
              </p:ext>
            </p:extLst>
          </p:nvPr>
        </p:nvGraphicFramePr>
        <p:xfrm>
          <a:off x="9540478" y="4670023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876800" imgH="14630400" progId="Equation.DSMT4">
                  <p:embed/>
                </p:oleObj>
              </mc:Choice>
              <mc:Fallback>
                <p:oleObj name="Equation" r:id="rId16" imgW="4876800" imgH="1463040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502B3801-4F41-56E2-34B1-DE01390D470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540478" y="4670023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E22A44A2-ACD7-9B52-3F2F-82C11014E9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164294"/>
              </p:ext>
            </p:extLst>
          </p:nvPr>
        </p:nvGraphicFramePr>
        <p:xfrm>
          <a:off x="9896203" y="4820721"/>
          <a:ext cx="228599" cy="32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096000" imgH="8534400" progId="Equation.DSMT4">
                  <p:embed/>
                </p:oleObj>
              </mc:Choice>
              <mc:Fallback>
                <p:oleObj name="Equation" r:id="rId18" imgW="6096000" imgH="853440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5A6B03B3-7DC9-B09D-994E-43DF20E388B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96203" y="4820721"/>
                        <a:ext cx="228599" cy="3238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4B0520A6-B281-39CB-E985-1FF16EFDDD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46125"/>
              </p:ext>
            </p:extLst>
          </p:nvPr>
        </p:nvGraphicFramePr>
        <p:xfrm>
          <a:off x="3809554" y="5349501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048000" imgH="7010400" progId="Equation.DSMT4">
                  <p:embed/>
                </p:oleObj>
              </mc:Choice>
              <mc:Fallback>
                <p:oleObj name="Equation" r:id="rId20" imgW="3048000" imgH="701040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ED9A78E8-0A78-17A7-EDCC-AD3E7DBC27D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809554" y="5349501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B0F4E8C9-1831-124D-17F8-5CC765AF1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112141"/>
              </p:ext>
            </p:extLst>
          </p:nvPr>
        </p:nvGraphicFramePr>
        <p:xfrm>
          <a:off x="5436022" y="5772203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876800" imgH="14630400" progId="Equation.DSMT4">
                  <p:embed/>
                </p:oleObj>
              </mc:Choice>
              <mc:Fallback>
                <p:oleObj name="Equation" r:id="rId22" imgW="4876800" imgH="1463040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E17EC26D-D6F7-69B2-FB30-B7B9D6B27DC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36022" y="5772203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528C1892-F335-CCA9-BD2D-67D574413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489274"/>
              </p:ext>
            </p:extLst>
          </p:nvPr>
        </p:nvGraphicFramePr>
        <p:xfrm>
          <a:off x="6208446" y="5772203"/>
          <a:ext cx="17144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572000" imgH="14630400" progId="Equation.DSMT4">
                  <p:embed/>
                </p:oleObj>
              </mc:Choice>
              <mc:Fallback>
                <p:oleObj name="Equation" r:id="rId24" imgW="4572000" imgH="1463040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DA42DE1E-813E-226E-F6A5-7458F0C846D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208446" y="5772203"/>
                        <a:ext cx="17144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93FB67CA-428E-FD20-581A-5887221C3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2311"/>
              </p:ext>
            </p:extLst>
          </p:nvPr>
        </p:nvGraphicFramePr>
        <p:xfrm>
          <a:off x="7361044" y="5767337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876800" imgH="14630400" progId="Equation.DSMT4">
                  <p:embed/>
                </p:oleObj>
              </mc:Choice>
              <mc:Fallback>
                <p:oleObj name="Equation" r:id="rId26" imgW="4876800" imgH="1463040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B16B0AE3-AF66-FB9F-DA56-3C79B2EE4DF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361044" y="5767337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AB731FB7-FF55-6248-898F-7CADC3C79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313544"/>
              </p:ext>
            </p:extLst>
          </p:nvPr>
        </p:nvGraphicFramePr>
        <p:xfrm>
          <a:off x="9974808" y="5735945"/>
          <a:ext cx="571500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5240000" imgH="14630400" progId="Equation.DSMT4">
                  <p:embed/>
                </p:oleObj>
              </mc:Choice>
              <mc:Fallback>
                <p:oleObj name="Equation" r:id="rId28" imgW="15240000" imgH="1463040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2DA73955-DFC0-DDB4-CADA-0F9E1375C49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974808" y="5735945"/>
                        <a:ext cx="571500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8086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17E79-72C4-3193-2D8D-5EE945E46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66C974D-6ADE-4C79-55EC-1DE74474EE38}"/>
              </a:ext>
            </a:extLst>
          </p:cNvPr>
          <p:cNvSpPr txBox="1"/>
          <p:nvPr/>
        </p:nvSpPr>
        <p:spPr>
          <a:xfrm>
            <a:off x="336788" y="325317"/>
            <a:ext cx="11435938" cy="3978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 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如图所示,光滑金属导轨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,其中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半径为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圆弧导轨,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是间距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且足够长的水平导轨,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en-US" altLang="zh-CN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en-US" altLang="zh-CN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en-US" altLang="zh-CN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是间距</a:t>
            </a:r>
            <a:r>
              <a:rPr lang="en-US" altLang="zh-CN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en-US" altLang="zh-CN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且足够长的水平导轨。导体棒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的质量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均为</a:t>
            </a:r>
            <a:r>
              <a:rPr lang="en-US" altLang="zh-CN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接入电路中的电阻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均为</a:t>
            </a:r>
            <a:r>
              <a:rPr lang="en-US" altLang="zh-CN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导体棒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静置在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en-US" altLang="zh-CN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en-US" altLang="zh-CN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en-US" altLang="zh-CN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en-US" altLang="zh-CN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水平导轨间存在方向竖直向下的匀强磁场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磁感应强度的大小为</a:t>
            </a:r>
            <a:r>
              <a:rPr lang="en-US" altLang="zh-CN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。现将导体棒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自圆弧导轨的最高点处由静止释放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两导体棒在运动过程中均与导轨垂直且始终接触良好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导轨电阻不计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重力加速度大小为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。求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(1)导体棒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运动到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处时对导轨的压力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大小;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(2)导体棒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由静止释放至达到稳定状态的过程中,通过其横截面的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电荷量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</a:t>
            </a:r>
            <a:endParaRPr lang="zh-CN" altLang="en-US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ADE950DB-64C3-239A-3ED3-4B0E71897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711910"/>
              </p:ext>
            </p:extLst>
          </p:nvPr>
        </p:nvGraphicFramePr>
        <p:xfrm>
          <a:off x="10644662" y="326803"/>
          <a:ext cx="219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91200" imgH="17373600" progId="Equation.DSMT4">
                  <p:embed/>
                </p:oleObj>
              </mc:Choice>
              <mc:Fallback>
                <p:oleObj name="Equation" r:id="rId3" imgW="5791200" imgH="17373600" progId="Equation.DSMT4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44662" y="326803"/>
                        <a:ext cx="2190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3" descr="textimage89.jpeg">
            <a:extLst>
              <a:ext uri="{FF2B5EF4-FFF2-40B4-BE49-F238E27FC236}">
                <a16:creationId xmlns:a16="http://schemas.microsoft.com/office/drawing/2014/main" id="{0BC174C3-DCF3-52D9-13C7-F8F547ACB3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4798" y="4303714"/>
            <a:ext cx="4796653" cy="220307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3E4DE8C9-5C3C-B677-BBA3-C0633A3A5EE5}"/>
              </a:ext>
            </a:extLst>
          </p:cNvPr>
          <p:cNvSpPr txBox="1"/>
          <p:nvPr/>
        </p:nvSpPr>
        <p:spPr>
          <a:xfrm>
            <a:off x="336788" y="4303714"/>
            <a:ext cx="5904126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(3)在上述过程中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导体棒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产生的焦耳热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 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832A606-89AD-E2A0-DBE6-785593F302FD}"/>
              </a:ext>
            </a:extLst>
          </p:cNvPr>
          <p:cNvGrpSpPr/>
          <p:nvPr/>
        </p:nvGrpSpPr>
        <p:grpSpPr>
          <a:xfrm>
            <a:off x="182072" y="4952240"/>
            <a:ext cx="5904126" cy="867935"/>
            <a:chOff x="107320" y="4500191"/>
            <a:chExt cx="5904126" cy="867935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3FF42E0A-018A-2C02-A533-D2A42E465691}"/>
                </a:ext>
              </a:extLst>
            </p:cNvPr>
            <p:cNvSpPr txBox="1"/>
            <p:nvPr/>
          </p:nvSpPr>
          <p:spPr>
            <a:xfrm>
              <a:off x="107320" y="4500191"/>
              <a:ext cx="5904126" cy="674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2410" b="1" kern="0" dirty="0">
                  <a:solidFill>
                    <a:srgbClr val="DE0000"/>
                  </a:solidFill>
                  <a:ea typeface="微软雅黑" panose="020B0503020204020204" pitchFamily="34" charset="-122"/>
                </a:rPr>
                <a:t>答案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(1)3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mg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(2)</a:t>
              </a:r>
              <a:r>
                <a:rPr lang="zh-CN" altLang="en-US" sz="3315" kern="0" spc="4932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(3)</a:t>
              </a:r>
              <a:r>
                <a:rPr lang="zh-CN" altLang="en-US" sz="3010" kern="0" spc="-236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i="1" kern="0" dirty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mgh</a:t>
              </a:r>
              <a:endParaRPr lang="zh-CN" altLang="en-US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D6467508-F739-02FB-11AF-E803B2390C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1602427"/>
                </p:ext>
              </p:extLst>
            </p:nvPr>
          </p:nvGraphicFramePr>
          <p:xfrm>
            <a:off x="2627686" y="4644226"/>
            <a:ext cx="104775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7736800" imgH="19202400" progId="Equation.DSMT4">
                    <p:embed/>
                  </p:oleObj>
                </mc:Choice>
                <mc:Fallback>
                  <p:oleObj name="Equation" r:id="rId6" imgW="27736800" imgH="19202400" progId="Equation.DSMT4">
                    <p:embed/>
                    <p:pic>
                      <p:nvPicPr>
                        <p:cNvPr id="5" name="对象 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7686" y="4644226"/>
                          <a:ext cx="1047750" cy="723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54F0D5F3-11C2-3F5F-95BE-6ABCE1F83C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8399383"/>
                </p:ext>
              </p:extLst>
            </p:nvPr>
          </p:nvGraphicFramePr>
          <p:xfrm>
            <a:off x="4279181" y="4644531"/>
            <a:ext cx="352424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448800" imgH="17373600" progId="Equation.DSMT4">
                    <p:embed/>
                  </p:oleObj>
                </mc:Choice>
                <mc:Fallback>
                  <p:oleObj name="Equation" r:id="rId8" imgW="9448800" imgH="17373600" progId="Equation.DSMT4">
                    <p:embed/>
                    <p:pic>
                      <p:nvPicPr>
                        <p:cNvPr id="6" name="对象 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279181" y="4644531"/>
                          <a:ext cx="352424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504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解题导引</a:t>
            </a:r>
            <a:r>
              <a:rPr lang="zh-CN" altLang="en-US" sz="2410" kern="0" dirty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</a:t>
            </a:r>
            <a:endParaRPr lang="zh-CN" altLang="en-US" dirty="0"/>
          </a:p>
        </p:txBody>
      </p:sp>
      <p:pic>
        <p:nvPicPr>
          <p:cNvPr id="3" name="图片 3" descr="textimage90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3734" y="648000"/>
            <a:ext cx="5184576" cy="5489551"/>
          </a:xfrm>
          <a:prstGeom prst="rect">
            <a:avLst/>
          </a:prstGeom>
        </p:spPr>
      </p:pic>
      <p:pic>
        <p:nvPicPr>
          <p:cNvPr id="4" name="图片 3" descr="textimage89.jpeg">
            <a:extLst>
              <a:ext uri="{FF2B5EF4-FFF2-40B4-BE49-F238E27FC236}">
                <a16:creationId xmlns:a16="http://schemas.microsoft.com/office/drawing/2014/main" id="{726567F7-BE26-764E-BD8E-7E5D95259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254" y="1908101"/>
            <a:ext cx="3960440" cy="181900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395610" y="251917"/>
            <a:ext cx="11831400" cy="31774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(1)导体棒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从圆弧导轨滑下的过程,根据机械能守恒定律可得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790" kern="0" spc="234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运动到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处时,根据牛顿第二定律可得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3220" kern="0" spc="-744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000" kern="0" spc="-744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，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联立解得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根据牛顿第三定律可知,导体棒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运动到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处时对导轨的压力大小为3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(2)两导体棒最终分别做匀速直线运动,则有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=0(点拨:若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≠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,则两导体棒和导轨组成的电路中感应电流不为0,两导体棒不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可能做匀速直线运动)，解得3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16598"/>
              </p:ext>
            </p:extLst>
          </p:nvPr>
        </p:nvGraphicFramePr>
        <p:xfrm>
          <a:off x="9971743" y="25191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91200" imgH="17373600" progId="Equation.DSMT4">
                  <p:embed/>
                </p:oleObj>
              </mc:Choice>
              <mc:Fallback>
                <p:oleObj name="Equation" r:id="rId3" imgW="5791200" imgH="17373600" progId="Equation.DSMT4">
                  <p:embed/>
                  <p:pic>
                    <p:nvPicPr>
                      <p:cNvPr id="0" name="图片 5222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71743" y="25191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05748"/>
              </p:ext>
            </p:extLst>
          </p:nvPr>
        </p:nvGraphicFramePr>
        <p:xfrm>
          <a:off x="10404717" y="539778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05600" imgH="10058400" progId="Equation.DSMT4">
                  <p:embed/>
                </p:oleObj>
              </mc:Choice>
              <mc:Fallback>
                <p:oleObj name="Equation" r:id="rId5" imgW="6705600" imgH="10058400" progId="Equation.DSMT4">
                  <p:embed/>
                  <p:pic>
                    <p:nvPicPr>
                      <p:cNvPr id="0" name="图片 5222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04717" y="539778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81454"/>
              </p:ext>
            </p:extLst>
          </p:nvPr>
        </p:nvGraphicFramePr>
        <p:xfrm>
          <a:off x="6732279" y="899989"/>
          <a:ext cx="31432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29600" imgH="18288000" progId="Equation.DSMT4">
                  <p:embed/>
                </p:oleObj>
              </mc:Choice>
              <mc:Fallback>
                <p:oleObj name="Equation" r:id="rId7" imgW="8229600" imgH="18288000" progId="Equation.DSMT4">
                  <p:embed/>
                  <p:pic>
                    <p:nvPicPr>
                      <p:cNvPr id="0" name="图片 5222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2279" y="899989"/>
                        <a:ext cx="314324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2">
            <a:extLst>
              <a:ext uri="{FF2B5EF4-FFF2-40B4-BE49-F238E27FC236}">
                <a16:creationId xmlns:a16="http://schemas.microsoft.com/office/drawing/2014/main" id="{42801781-EF2E-FA17-C10C-7595ED02941E}"/>
              </a:ext>
            </a:extLst>
          </p:cNvPr>
          <p:cNvSpPr txBox="1"/>
          <p:nvPr/>
        </p:nvSpPr>
        <p:spPr>
          <a:xfrm>
            <a:off x="373374" y="3420269"/>
            <a:ext cx="11831400" cy="2688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分别对导体棒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应用动量定理,对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有-3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</a:t>
            </a:r>
            <a:r>
              <a:rPr lang="zh-CN" altLang="en-US" sz="1915" kern="0" spc="-638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有2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</a:t>
            </a:r>
            <a:r>
              <a:rPr lang="zh-CN" altLang="en-US" sz="1915" kern="0" spc="-638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1915" kern="0" spc="-638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10" kern="0" spc="-536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1920" kern="0" spc="3329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10" kern="0" spc="-536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1920" kern="0" spc="3329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315" kern="0" spc="4932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(3)全过程系统能量守恒,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1790" kern="0" spc="684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1790" kern="0" spc="459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Q，Q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313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EC231E5C-B340-5A1E-B418-5FA7825BA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39963"/>
              </p:ext>
            </p:extLst>
          </p:nvPr>
        </p:nvGraphicFramePr>
        <p:xfrm>
          <a:off x="6347355" y="3530831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267200" imgH="8229600" progId="Equation.DSMT4">
                  <p:embed/>
                </p:oleObj>
              </mc:Choice>
              <mc:Fallback>
                <p:oleObj name="Equation" r:id="rId9" imgW="4267200" imgH="8229600" progId="Equation.DSMT4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47355" y="3530831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DB945CB4-F862-5814-596C-D6E5DAB7A0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118561"/>
              </p:ext>
            </p:extLst>
          </p:nvPr>
        </p:nvGraphicFramePr>
        <p:xfrm>
          <a:off x="9260071" y="3528242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267200" imgH="8229600" progId="Equation.DSMT4">
                  <p:embed/>
                </p:oleObj>
              </mc:Choice>
              <mc:Fallback>
                <p:oleObj name="Equation" r:id="rId11" imgW="4267200" imgH="8229600" progId="Equation.DSMT4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60071" y="3528242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FF9758DB-BCAF-61C9-654E-9A5AD9B92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3493"/>
              </p:ext>
            </p:extLst>
          </p:nvPr>
        </p:nvGraphicFramePr>
        <p:xfrm>
          <a:off x="10627395" y="3536261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267200" imgH="8229600" progId="Equation.DSMT4">
                  <p:embed/>
                </p:oleObj>
              </mc:Choice>
              <mc:Fallback>
                <p:oleObj name="Equation" r:id="rId13" imgW="4267200" imgH="822960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627395" y="3536261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2E8A7B5E-D52A-EE36-88A5-07BDB77F6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097161"/>
              </p:ext>
            </p:extLst>
          </p:nvPr>
        </p:nvGraphicFramePr>
        <p:xfrm>
          <a:off x="2004029" y="4097373"/>
          <a:ext cx="3143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229600" imgH="17373600" progId="Equation.DSMT4">
                  <p:embed/>
                </p:oleObj>
              </mc:Choice>
              <mc:Fallback>
                <p:oleObj name="Equation" r:id="rId15" imgW="8229600" imgH="17373600" progId="Equation.DSMT4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04029" y="4097373"/>
                        <a:ext cx="3143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B17E0D59-A3AC-2778-2A0D-7DB6A77620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09803"/>
              </p:ext>
            </p:extLst>
          </p:nvPr>
        </p:nvGraphicFramePr>
        <p:xfrm>
          <a:off x="2318354" y="4211338"/>
          <a:ext cx="666749" cy="4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678400" imgH="10972800" progId="Equation.DSMT4">
                  <p:embed/>
                </p:oleObj>
              </mc:Choice>
              <mc:Fallback>
                <p:oleObj name="Equation" r:id="rId17" imgW="17678400" imgH="10972800" progId="Equation.DSMT4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18354" y="4211338"/>
                        <a:ext cx="666749" cy="4190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EBB67F9-CF15-A30D-E9CA-9FB2479E86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903450"/>
              </p:ext>
            </p:extLst>
          </p:nvPr>
        </p:nvGraphicFramePr>
        <p:xfrm>
          <a:off x="3491255" y="4097373"/>
          <a:ext cx="3143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229600" imgH="17373600" progId="Equation.DSMT4">
                  <p:embed/>
                </p:oleObj>
              </mc:Choice>
              <mc:Fallback>
                <p:oleObj name="Equation" r:id="rId19" imgW="8229600" imgH="17373600" progId="Equation.DSMT4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491255" y="4097373"/>
                        <a:ext cx="3143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F452C51B-8018-58C6-4F47-73D99107BE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686962"/>
              </p:ext>
            </p:extLst>
          </p:nvPr>
        </p:nvGraphicFramePr>
        <p:xfrm>
          <a:off x="3817612" y="4211338"/>
          <a:ext cx="666749" cy="4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678400" imgH="10972800" progId="Equation.DSMT4">
                  <p:embed/>
                </p:oleObj>
              </mc:Choice>
              <mc:Fallback>
                <p:oleObj name="Equation" r:id="rId21" imgW="17678400" imgH="10972800" progId="Equation.DSMT4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17612" y="4211338"/>
                        <a:ext cx="666749" cy="4190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9F512A1E-350F-ABC7-4DB2-9A53D88514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04699"/>
              </p:ext>
            </p:extLst>
          </p:nvPr>
        </p:nvGraphicFramePr>
        <p:xfrm>
          <a:off x="4874403" y="4032298"/>
          <a:ext cx="104774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7736800" imgH="19202400" progId="Equation.DSMT4">
                  <p:embed/>
                </p:oleObj>
              </mc:Choice>
              <mc:Fallback>
                <p:oleObj name="Equation" r:id="rId23" imgW="27736800" imgH="19202400" progId="Equation.DSMT4">
                  <p:embed/>
                  <p:pic>
                    <p:nvPicPr>
                      <p:cNvPr id="11" name="对象 10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74403" y="4032298"/>
                        <a:ext cx="104774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4C70AE89-BB08-CF72-0008-5F3543B28E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3476"/>
              </p:ext>
            </p:extLst>
          </p:nvPr>
        </p:nvGraphicFramePr>
        <p:xfrm>
          <a:off x="4260734" y="482438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791200" imgH="17373600" progId="Equation.DSMT4">
                  <p:embed/>
                </p:oleObj>
              </mc:Choice>
              <mc:Fallback>
                <p:oleObj name="Equation" r:id="rId25" imgW="5791200" imgH="17373600" progId="Equation.DSMT4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260734" y="4824386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8AF1BCB7-00AE-938D-A24F-CFCE9EE45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639579"/>
              </p:ext>
            </p:extLst>
          </p:nvPr>
        </p:nvGraphicFramePr>
        <p:xfrm>
          <a:off x="4689264" y="4991585"/>
          <a:ext cx="314324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229600" imgH="10058400" progId="Equation.DSMT4">
                  <p:embed/>
                </p:oleObj>
              </mc:Choice>
              <mc:Fallback>
                <p:oleObj name="Equation" r:id="rId27" imgW="8229600" imgH="10058400" progId="Equation.DSMT4">
                  <p:embed/>
                  <p:pic>
                    <p:nvPicPr>
                      <p:cNvPr id="13" name="对象 12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689264" y="4991585"/>
                        <a:ext cx="314324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0FD3AF62-CAA5-EED7-8460-5F70BA563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314899"/>
              </p:ext>
            </p:extLst>
          </p:nvPr>
        </p:nvGraphicFramePr>
        <p:xfrm>
          <a:off x="5176162" y="482438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791200" imgH="17373600" progId="Equation.DSMT4">
                  <p:embed/>
                </p:oleObj>
              </mc:Choice>
              <mc:Fallback>
                <p:oleObj name="Equation" r:id="rId29" imgW="5791200" imgH="17373600" progId="Equation.DSMT4">
                  <p:embed/>
                  <p:pic>
                    <p:nvPicPr>
                      <p:cNvPr id="14" name="对象 13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176162" y="4824386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D62BC98E-034E-A458-2101-3EDDA4769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279033"/>
              </p:ext>
            </p:extLst>
          </p:nvPr>
        </p:nvGraphicFramePr>
        <p:xfrm>
          <a:off x="5604692" y="4991585"/>
          <a:ext cx="285750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620000" imgH="10058400" progId="Equation.DSMT4">
                  <p:embed/>
                </p:oleObj>
              </mc:Choice>
              <mc:Fallback>
                <p:oleObj name="Equation" r:id="rId31" imgW="7620000" imgH="10058400" progId="Equation.DSMT4">
                  <p:embed/>
                  <p:pic>
                    <p:nvPicPr>
                      <p:cNvPr id="15" name="对象 14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604692" y="4991585"/>
                        <a:ext cx="285750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DE920508-FAA7-1504-35E6-997B8F8D4A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18964"/>
              </p:ext>
            </p:extLst>
          </p:nvPr>
        </p:nvGraphicFramePr>
        <p:xfrm>
          <a:off x="7129564" y="483641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791200" imgH="17373600" progId="Equation.DSMT4">
                  <p:embed/>
                </p:oleObj>
              </mc:Choice>
              <mc:Fallback>
                <p:oleObj name="Equation" r:id="rId33" imgW="5791200" imgH="17373600" progId="Equation.DSMT4">
                  <p:embed/>
                  <p:pic>
                    <p:nvPicPr>
                      <p:cNvPr id="16" name="对象 15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129564" y="483641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66D67998-8F3C-CC2D-3ECD-665A13BB2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49864"/>
              </p:ext>
            </p:extLst>
          </p:nvPr>
        </p:nvGraphicFramePr>
        <p:xfrm>
          <a:off x="2070852" y="5552405"/>
          <a:ext cx="35242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9448800" imgH="17373600" progId="Equation.DSMT4">
                  <p:embed/>
                </p:oleObj>
              </mc:Choice>
              <mc:Fallback>
                <p:oleObj name="Equation" r:id="rId35" imgW="9448800" imgH="17373600" progId="Equation.DSMT4">
                  <p:embed/>
                  <p:pic>
                    <p:nvPicPr>
                      <p:cNvPr id="17" name="对象 16"/>
                      <p:cNvPicPr>
                        <a:picLocks noChangeAspect="1"/>
                      </p:cNvPicPr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070852" y="5552405"/>
                        <a:ext cx="35242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1783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20000"/>
              </a:lnSpc>
              <a:spcBef>
                <a:spcPts val="2905"/>
              </a:spcBef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2    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探究影响感应电流方向的因素</a:t>
            </a:r>
          </a:p>
          <a:p>
            <a:pPr eaLnBrk="0" latinLnBrk="1" hangingPunct="0">
              <a:lnSpc>
                <a:spcPct val="120000"/>
              </a:lnSpc>
              <a:spcBef>
                <a:spcPts val="145"/>
              </a:spcBef>
            </a:pP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实验器材</a:t>
            </a: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条形磁体、灵敏电流计、线圈、导线、一节干电池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用来查明线圈中电流</a:t>
            </a:r>
            <a:br>
              <a:rPr lang="zh-CN" altLang="en-US" sz="2800"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的流向与灵敏电流计中指针偏转方向的关系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sz="2800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2.实验现象: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以下面四种情况(如图甲、乙、丙、丁)为例,根据实验结果,填写表格。</a:t>
            </a:r>
            <a:r>
              <a:rPr lang="zh-CN" altLang="en-US" dirty="0"/>
              <a:t>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036470" y="2288113"/>
            <a:ext cx="5991840" cy="1564204"/>
            <a:chOff x="468000" y="1397158"/>
            <a:chExt cx="8095248" cy="2264312"/>
          </a:xfrm>
        </p:grpSpPr>
        <p:pic>
          <p:nvPicPr>
            <p:cNvPr id="3" name="图片 3" descr="textimage1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000" y="1397158"/>
              <a:ext cx="1543050" cy="2257425"/>
            </a:xfrm>
            <a:prstGeom prst="rect">
              <a:avLst/>
            </a:prstGeom>
          </p:spPr>
        </p:pic>
        <p:pic>
          <p:nvPicPr>
            <p:cNvPr id="4" name="图片 4" descr="textimage2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3050" y="1401920"/>
              <a:ext cx="1543050" cy="2247900"/>
            </a:xfrm>
            <a:prstGeom prst="rect">
              <a:avLst/>
            </a:prstGeom>
          </p:spPr>
        </p:pic>
        <p:pic>
          <p:nvPicPr>
            <p:cNvPr id="5" name="图片 5" descr="textimage3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5148" y="1408807"/>
              <a:ext cx="1543050" cy="2247900"/>
            </a:xfrm>
            <a:prstGeom prst="rect">
              <a:avLst/>
            </a:prstGeom>
          </p:spPr>
        </p:pic>
        <p:pic>
          <p:nvPicPr>
            <p:cNvPr id="6" name="图片 6" descr="textimage4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0198" y="1404045"/>
              <a:ext cx="1543050" cy="2257425"/>
            </a:xfrm>
            <a:prstGeom prst="rect">
              <a:avLst/>
            </a:prstGeom>
          </p:spPr>
        </p:pic>
      </p:grpSp>
      <p:graphicFrame>
        <p:nvGraphicFramePr>
          <p:cNvPr id="8" name="表格 2">
            <a:extLst>
              <a:ext uri="{FF2B5EF4-FFF2-40B4-BE49-F238E27FC236}">
                <a16:creationId xmlns:a16="http://schemas.microsoft.com/office/drawing/2014/main" id="{D0EEB18E-3ABC-D09A-2600-ED3F3567D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00677"/>
              </p:ext>
            </p:extLst>
          </p:nvPr>
        </p:nvGraphicFramePr>
        <p:xfrm>
          <a:off x="1048842" y="3942251"/>
          <a:ext cx="8640960" cy="2267585"/>
        </p:xfrm>
        <a:graphic>
          <a:graphicData uri="http://schemas.openxmlformats.org/drawingml/2006/table">
            <a:tbl>
              <a:tblPr/>
              <a:tblGrid>
                <a:gridCol w="79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5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88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图号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磁场方向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磁通量变化趋势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感应电流的方向(俯)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感应电流的磁场方向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88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甲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向下</a:t>
                      </a: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增加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逆时针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向上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88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乙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向上</a:t>
                      </a: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顺时针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向下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88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丙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向下</a:t>
                      </a: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减少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顺时针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向下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889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丁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向上</a:t>
                      </a: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逆时针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向上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小专题</a:t>
            </a:r>
            <a:endParaRPr lang="en-US" altLang="zh-CN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496216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线框问题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B605616-10F8-B5D2-F616-A224D11A3C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558" y="251917"/>
            <a:ext cx="9893226" cy="6588621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D38655FC-0A97-215C-9EEC-FA0FE00678C9}"/>
              </a:ext>
            </a:extLst>
          </p:cNvPr>
          <p:cNvSpPr txBox="1"/>
          <p:nvPr/>
        </p:nvSpPr>
        <p:spPr>
          <a:xfrm>
            <a:off x="395462" y="2268141"/>
            <a:ext cx="792088" cy="168892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endParaRPr lang="en-US" altLang="zh-CN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线框</a:t>
            </a:r>
            <a:endParaRPr lang="en-US" altLang="zh-CN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</a:p>
        </p:txBody>
      </p:sp>
    </p:spTree>
    <p:extLst>
      <p:ext uri="{BB962C8B-B14F-4D97-AF65-F5344CB8AC3E}">
        <p14:creationId xmlns:p14="http://schemas.microsoft.com/office/powerpoint/2010/main" val="11717319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2903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回归教材 </a:t>
            </a:r>
            <a:endParaRPr lang="en-US" altLang="zh-CN" sz="2410" b="1" kern="0" dirty="0">
              <a:solidFill>
                <a:srgbClr val="000000"/>
              </a:solidFill>
              <a:latin typeface="Times New Roman" panose="02020603050405020304" pitchFamily="65" charset="-122"/>
              <a:ea typeface="微软雅黑" panose="020B0503020204020204" pitchFamily="34" charset="-122"/>
            </a:endParaRPr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(人教版选必二P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46</a:t>
            </a:r>
            <a:r>
              <a:rPr lang="zh-CN" altLang="en-US" sz="241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,B组,T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改编)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如图所示,单匝线圈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在外力作用下以速度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向右匀速进入匀强磁场,第二次又以2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匀速进入同一匀强磁场。求: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第二次进入与第一次进入时线圈中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之比;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第二次进入与第一次进入时外力做功的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功率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之比;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③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第二次进入与第一次进入过程中线圈产生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热量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之比。</a:t>
            </a:r>
            <a:endParaRPr lang="zh-CN" altLang="en-US" dirty="0"/>
          </a:p>
        </p:txBody>
      </p:sp>
      <p:pic>
        <p:nvPicPr>
          <p:cNvPr id="3" name="图片 3" descr="textimage94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02" y="1774777"/>
            <a:ext cx="3164908" cy="1672879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CDC20A71-CA84-4334-5A86-D00F06A92976}"/>
              </a:ext>
            </a:extLst>
          </p:cNvPr>
          <p:cNvSpPr txBox="1"/>
          <p:nvPr/>
        </p:nvSpPr>
        <p:spPr>
          <a:xfrm>
            <a:off x="336788" y="3898323"/>
            <a:ext cx="11831400" cy="2042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(2)(情境变化)若将单匝线圈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匝线圈,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匝线圈以速度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向右匀速进入匀强磁</a:t>
            </a:r>
            <a:b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场与单匝线圈以速度2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向右匀速进入匀强磁场,对应的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之比、通过线圈横截面的</a:t>
            </a:r>
            <a:b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电荷量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之比、外力做功的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功率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之比、线圈产生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热量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之比又是怎样的?</a:t>
            </a:r>
            <a:b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09CE491-574D-7B19-5FC1-A78B555B0E59}"/>
              </a:ext>
            </a:extLst>
          </p:cNvPr>
          <p:cNvSpPr txBox="1"/>
          <p:nvPr/>
        </p:nvSpPr>
        <p:spPr>
          <a:xfrm>
            <a:off x="675831" y="5656483"/>
            <a:ext cx="5688632" cy="56813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  <a:sym typeface="+mn-ea"/>
              </a:rPr>
              <a:t>答案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   </a:t>
            </a:r>
            <a:r>
              <a:rPr lang="zh-CN" altLang="en-US" sz="2410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(2)1∶2    1∶1    </a:t>
            </a:r>
            <a:r>
              <a:rPr lang="zh-CN" altLang="en-US" sz="2410" i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N</a:t>
            </a:r>
            <a:r>
              <a:rPr lang="zh-CN" altLang="en-US" sz="2410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∶4    </a:t>
            </a:r>
            <a:r>
              <a:rPr lang="zh-CN" altLang="en-US" sz="2410" i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N</a:t>
            </a:r>
            <a:r>
              <a:rPr lang="zh-CN" altLang="en-US" sz="2410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∶2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D88233C-4B59-B4A9-4CCD-1792F9D1C1DF}"/>
              </a:ext>
            </a:extLst>
          </p:cNvPr>
          <p:cNvSpPr txBox="1"/>
          <p:nvPr/>
        </p:nvSpPr>
        <p:spPr>
          <a:xfrm>
            <a:off x="701440" y="3143566"/>
            <a:ext cx="4700483" cy="56813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  <a:sym typeface="+mn-ea"/>
              </a:rPr>
              <a:t>答案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    </a:t>
            </a:r>
            <a:r>
              <a:rPr lang="zh-CN" altLang="en-US" sz="2410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(1)</a:t>
            </a:r>
            <a:r>
              <a:rPr lang="zh-CN" altLang="en-US" sz="2410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楷体_GB2312" pitchFamily="65" charset="-122"/>
                <a:sym typeface="+mn-ea"/>
              </a:rPr>
              <a:t>①</a:t>
            </a:r>
            <a:r>
              <a:rPr lang="zh-CN" altLang="en-US" sz="2410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2∶1　</a:t>
            </a:r>
            <a:r>
              <a:rPr lang="zh-CN" altLang="en-US" sz="2410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楷体_GB2312" pitchFamily="65" charset="-122"/>
                <a:sym typeface="+mn-ea"/>
              </a:rPr>
              <a:t>②</a:t>
            </a:r>
            <a:r>
              <a:rPr lang="zh-CN" altLang="en-US" sz="2410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4∶1　</a:t>
            </a:r>
            <a:r>
              <a:rPr lang="zh-CN" altLang="en-US" sz="2410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楷体_GB2312" pitchFamily="65" charset="-122"/>
                <a:sym typeface="+mn-ea"/>
              </a:rPr>
              <a:t>③</a:t>
            </a:r>
            <a:r>
              <a:rPr lang="zh-CN" altLang="en-US" sz="2410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2∶1</a:t>
            </a:r>
            <a:r>
              <a:rPr lang="en-US" altLang="zh-CN" sz="2410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  </a:t>
            </a:r>
            <a:endParaRPr lang="zh-CN" altLang="en-US" sz="2410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65" charset="-122"/>
              <a:ea typeface="楷体_GB2312" pitchFamily="65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1"/>
      <p:bldP spid="6" grpId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3374" y="611957"/>
            <a:ext cx="11831400" cy="2219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(1)①在单匝线圈进入磁场的过程中,感应电动势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Blv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根据闭合电路欧姆定律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988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51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eaLnBrk="0" latinLnBrk="1" hangingPunct="0">
              <a:lnSpc>
                <a:spcPct val="130000"/>
              </a:lnSpc>
              <a:spcBef>
                <a:spcPts val="40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得第二次进入与第一次进入时线圈中电流之比</a:t>
            </a:r>
            <a:r>
              <a:rPr lang="zh-CN" altLang="en-US" sz="3315" kern="0" spc="-992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-992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10" kern="0" spc="-1286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3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②单匝线圈匀速进入磁场,则外力与安培力平衡,所以外力做功的功率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BIlv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093640"/>
              </p:ext>
            </p:extLst>
          </p:nvPr>
        </p:nvGraphicFramePr>
        <p:xfrm>
          <a:off x="3743661" y="1116013"/>
          <a:ext cx="2666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010400" imgH="17373600" progId="Equation.DSMT4">
                  <p:embed/>
                </p:oleObj>
              </mc:Choice>
              <mc:Fallback>
                <p:oleObj name="Equation" r:id="rId3" imgW="7010400" imgH="17373600" progId="Equation.DSMT4">
                  <p:embed/>
                  <p:pic>
                    <p:nvPicPr>
                      <p:cNvPr id="0" name="图片 5734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3661" y="1116013"/>
                        <a:ext cx="2666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430058"/>
              </p:ext>
            </p:extLst>
          </p:nvPr>
        </p:nvGraphicFramePr>
        <p:xfrm>
          <a:off x="4182934" y="1116013"/>
          <a:ext cx="457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92000" imgH="17373600" progId="Equation.DSMT4">
                  <p:embed/>
                </p:oleObj>
              </mc:Choice>
              <mc:Fallback>
                <p:oleObj name="Equation" r:id="rId5" imgW="12192000" imgH="17373600" progId="Equation.DSMT4">
                  <p:embed/>
                  <p:pic>
                    <p:nvPicPr>
                      <p:cNvPr id="0" name="图片 5734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82934" y="1116013"/>
                        <a:ext cx="4572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378623"/>
              </p:ext>
            </p:extLst>
          </p:nvPr>
        </p:nvGraphicFramePr>
        <p:xfrm>
          <a:off x="6516142" y="1760265"/>
          <a:ext cx="295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24800" imgH="19202400" progId="Equation.DSMT4">
                  <p:embed/>
                </p:oleObj>
              </mc:Choice>
              <mc:Fallback>
                <p:oleObj name="Equation" r:id="rId7" imgW="7924800" imgH="19202400" progId="Equation.DSMT4">
                  <p:embed/>
                  <p:pic>
                    <p:nvPicPr>
                      <p:cNvPr id="0" name="图片 5734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6142" y="1760265"/>
                        <a:ext cx="29527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715205"/>
              </p:ext>
            </p:extLst>
          </p:nvPr>
        </p:nvGraphicFramePr>
        <p:xfrm>
          <a:off x="6983990" y="1760265"/>
          <a:ext cx="295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24800" imgH="19202400" progId="Equation.DSMT4">
                  <p:embed/>
                </p:oleObj>
              </mc:Choice>
              <mc:Fallback>
                <p:oleObj name="Equation" r:id="rId9" imgW="7924800" imgH="19202400" progId="Equation.DSMT4">
                  <p:embed/>
                  <p:pic>
                    <p:nvPicPr>
                      <p:cNvPr id="0" name="图片 5734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83990" y="1760265"/>
                        <a:ext cx="29527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466584"/>
              </p:ext>
            </p:extLst>
          </p:nvPr>
        </p:nvGraphicFramePr>
        <p:xfrm>
          <a:off x="7451838" y="1748992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91200" imgH="17373600" progId="Equation.DSMT4">
                  <p:embed/>
                </p:oleObj>
              </mc:Choice>
              <mc:Fallback>
                <p:oleObj name="Equation" r:id="rId11" imgW="5791200" imgH="17373600" progId="Equation.DSMT4">
                  <p:embed/>
                  <p:pic>
                    <p:nvPicPr>
                      <p:cNvPr id="0" name="图片 5734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51838" y="1748992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586602"/>
              </p:ext>
            </p:extLst>
          </p:nvPr>
        </p:nvGraphicFramePr>
        <p:xfrm>
          <a:off x="10938718" y="2247395"/>
          <a:ext cx="762000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116800" imgH="18288000" progId="Equation.DSMT4">
                  <p:embed/>
                </p:oleObj>
              </mc:Choice>
              <mc:Fallback>
                <p:oleObj name="Equation" r:id="rId13" imgW="20116800" imgH="18288000" progId="Equation.DSMT4">
                  <p:embed/>
                  <p:pic>
                    <p:nvPicPr>
                      <p:cNvPr id="0" name="图片 5734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938718" y="2247395"/>
                        <a:ext cx="762000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B65D97-7E8C-6749-75EA-42C83715F214}"/>
              </a:ext>
            </a:extLst>
          </p:cNvPr>
          <p:cNvSpPr txBox="1"/>
          <p:nvPr/>
        </p:nvSpPr>
        <p:spPr>
          <a:xfrm>
            <a:off x="301366" y="2840078"/>
            <a:ext cx="11831400" cy="2668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第二次进入与第一次进入时外力做功的功率之比</a:t>
            </a:r>
            <a:r>
              <a:rPr lang="zh-CN" altLang="en-US" sz="3180" kern="0" spc="-704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805" kern="0" spc="1367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885" kern="0" spc="-1161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32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③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根据功能关系,外力做的功转化为线圈产生的热量,所以第二次进入与第一次进入过</a:t>
            </a:r>
            <a:b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程中线圈产生热量之比</a:t>
            </a:r>
            <a:r>
              <a:rPr lang="zh-CN" altLang="en-US" sz="3275" kern="0" spc="-35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75" kern="0" spc="-275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450" kern="0" spc="1651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975" kern="0" spc="-1249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85"/>
              </a:spcBef>
              <a:buNone/>
            </a:pPr>
            <a:endParaRPr lang="zh-CN" altLang="en-US" dirty="0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E8CF8A27-4B03-0199-D8BA-735B9E66D0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00745"/>
              </p:ext>
            </p:extLst>
          </p:nvPr>
        </p:nvGraphicFramePr>
        <p:xfrm>
          <a:off x="6727366" y="3040596"/>
          <a:ext cx="3143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229600" imgH="19202400" progId="Equation.DSMT4">
                  <p:embed/>
                </p:oleObj>
              </mc:Choice>
              <mc:Fallback>
                <p:oleObj name="Equation" r:id="rId15" imgW="8229600" imgH="19202400" progId="Equation.DSMT4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27366" y="3040596"/>
                        <a:ext cx="3143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2DD38768-50AF-672A-AE32-13839D6EBA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569231"/>
              </p:ext>
            </p:extLst>
          </p:nvPr>
        </p:nvGraphicFramePr>
        <p:xfrm>
          <a:off x="7214264" y="2916213"/>
          <a:ext cx="657224" cy="86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373600" imgH="22860000" progId="Equation.DSMT4">
                  <p:embed/>
                </p:oleObj>
              </mc:Choice>
              <mc:Fallback>
                <p:oleObj name="Equation" r:id="rId17" imgW="17373600" imgH="22860000" progId="Equation.DSMT4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14264" y="2916213"/>
                        <a:ext cx="657224" cy="8667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40EC8E10-477F-2D59-BEBC-24A0DD3B0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44650"/>
              </p:ext>
            </p:extLst>
          </p:nvPr>
        </p:nvGraphicFramePr>
        <p:xfrm>
          <a:off x="8044062" y="3029322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791200" imgH="17373600" progId="Equation.DSMT4">
                  <p:embed/>
                </p:oleObj>
              </mc:Choice>
              <mc:Fallback>
                <p:oleObj name="Equation" r:id="rId19" imgW="5791200" imgH="1737360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44062" y="3029322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1B614F3C-6646-436A-37A3-7192BF8D77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083087"/>
              </p:ext>
            </p:extLst>
          </p:nvPr>
        </p:nvGraphicFramePr>
        <p:xfrm>
          <a:off x="3361366" y="4475351"/>
          <a:ext cx="37147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753600" imgH="19202400" progId="Equation.DSMT4">
                  <p:embed/>
                </p:oleObj>
              </mc:Choice>
              <mc:Fallback>
                <p:oleObj name="Equation" r:id="rId21" imgW="9753600" imgH="19202400" progId="Equation.DSMT4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61366" y="4475351"/>
                        <a:ext cx="37147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63DA060B-A136-37E3-9559-212A9DD9F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327550"/>
              </p:ext>
            </p:extLst>
          </p:nvPr>
        </p:nvGraphicFramePr>
        <p:xfrm>
          <a:off x="3905414" y="4475351"/>
          <a:ext cx="38099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058400" imgH="19202400" progId="Equation.DSMT4">
                  <p:embed/>
                </p:oleObj>
              </mc:Choice>
              <mc:Fallback>
                <p:oleObj name="Equation" r:id="rId23" imgW="10058400" imgH="19202400" progId="Equation.DSMT4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05414" y="4475351"/>
                        <a:ext cx="38099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62CE090C-E784-43C1-2D05-B8F670099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924253"/>
              </p:ext>
            </p:extLst>
          </p:nvPr>
        </p:nvGraphicFramePr>
        <p:xfrm>
          <a:off x="4458987" y="4436060"/>
          <a:ext cx="647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068800" imgH="20116800" progId="Equation.DSMT4">
                  <p:embed/>
                </p:oleObj>
              </mc:Choice>
              <mc:Fallback>
                <p:oleObj name="Equation" r:id="rId25" imgW="17068800" imgH="20116800" progId="Equation.DSMT4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458987" y="4436060"/>
                        <a:ext cx="647700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CA6C04E1-F518-F5FE-C550-E929F895B6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410141"/>
              </p:ext>
            </p:extLst>
          </p:nvPr>
        </p:nvGraphicFramePr>
        <p:xfrm>
          <a:off x="5279260" y="446407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791200" imgH="17373600" progId="Equation.DSMT4">
                  <p:embed/>
                </p:oleObj>
              </mc:Choice>
              <mc:Fallback>
                <p:oleObj name="Equation" r:id="rId27" imgW="5791200" imgH="17373600" progId="Equation.DSMT4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279260" y="446407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图片 3" descr="textimage94.jpeg">
            <a:extLst>
              <a:ext uri="{FF2B5EF4-FFF2-40B4-BE49-F238E27FC236}">
                <a16:creationId xmlns:a16="http://schemas.microsoft.com/office/drawing/2014/main" id="{760C9363-55CC-897D-212B-A4BEE068B62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7074" y="660938"/>
            <a:ext cx="2664296" cy="140827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9474"/>
            <a:ext cx="11160710" cy="10563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(2)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变为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匝线圈,在其以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进入磁场的过程中,感应电动势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NBlv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endParaRPr lang="zh-CN" altLang="en-US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电流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</a:t>
            </a:r>
            <a:r>
              <a:rPr lang="zh-CN" altLang="en-US" sz="3090" kern="0" spc="436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1111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 ，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在单匝线圈以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进入磁场的过程中,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</a:t>
            </a:r>
            <a:r>
              <a:rPr lang="zh-CN" altLang="en-US" sz="3090" kern="0" spc="-313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1261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607860"/>
              </p:ext>
            </p:extLst>
          </p:nvPr>
        </p:nvGraphicFramePr>
        <p:xfrm>
          <a:off x="1475582" y="821551"/>
          <a:ext cx="4476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87200" imgH="17373600" progId="Equation.DSMT4">
                  <p:embed/>
                </p:oleObj>
              </mc:Choice>
              <mc:Fallback>
                <p:oleObj name="Equation" r:id="rId3" imgW="11887200" imgH="17373600" progId="Equation.DSMT4">
                  <p:embed/>
                  <p:pic>
                    <p:nvPicPr>
                      <p:cNvPr id="0" name="图片 5837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582" y="821551"/>
                        <a:ext cx="4476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662988"/>
              </p:ext>
            </p:extLst>
          </p:nvPr>
        </p:nvGraphicFramePr>
        <p:xfrm>
          <a:off x="2095830" y="821551"/>
          <a:ext cx="533399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20800" imgH="17373600" progId="Equation.DSMT4">
                  <p:embed/>
                </p:oleObj>
              </mc:Choice>
              <mc:Fallback>
                <p:oleObj name="Equation" r:id="rId5" imgW="14020800" imgH="17373600" progId="Equation.DSMT4">
                  <p:embed/>
                  <p:pic>
                    <p:nvPicPr>
                      <p:cNvPr id="0" name="图片 5837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5830" y="821551"/>
                        <a:ext cx="533399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6881"/>
              </p:ext>
            </p:extLst>
          </p:nvPr>
        </p:nvGraphicFramePr>
        <p:xfrm>
          <a:off x="9180438" y="818863"/>
          <a:ext cx="35242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448800" imgH="17373600" progId="Equation.DSMT4">
                  <p:embed/>
                </p:oleObj>
              </mc:Choice>
              <mc:Fallback>
                <p:oleObj name="Equation" r:id="rId7" imgW="9448800" imgH="17373600" progId="Equation.DSMT4">
                  <p:embed/>
                  <p:pic>
                    <p:nvPicPr>
                      <p:cNvPr id="0" name="图片 5837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80438" y="818863"/>
                        <a:ext cx="35242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493194"/>
              </p:ext>
            </p:extLst>
          </p:nvPr>
        </p:nvGraphicFramePr>
        <p:xfrm>
          <a:off x="9705436" y="818863"/>
          <a:ext cx="5524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630400" imgH="17373600" progId="Equation.DSMT4">
                  <p:embed/>
                </p:oleObj>
              </mc:Choice>
              <mc:Fallback>
                <p:oleObj name="Equation" r:id="rId9" imgW="14630400" imgH="17373600" progId="Equation.DSMT4">
                  <p:embed/>
                  <p:pic>
                    <p:nvPicPr>
                      <p:cNvPr id="0" name="图片 5837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05436" y="818863"/>
                        <a:ext cx="5524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806B05-8F1D-B479-5C58-024A52309178}"/>
              </a:ext>
            </a:extLst>
          </p:cNvPr>
          <p:cNvSpPr txBox="1"/>
          <p:nvPr/>
        </p:nvSpPr>
        <p:spPr>
          <a:xfrm>
            <a:off x="468000" y="1425698"/>
            <a:ext cx="11831400" cy="26736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所以对应的电流之比</a:t>
            </a:r>
            <a:r>
              <a:rPr lang="zh-CN" altLang="en-US" sz="3315" kern="0" spc="-392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10" kern="0" spc="-1286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 ，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匝线圈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对于单匝线圈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3315" kern="0" spc="-767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=1∶1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3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线圈匀速进入磁场过程,外力与安培力平衡,对于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匝线圈,外力做功功率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NBI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endParaRPr lang="zh-CN" altLang="en-US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对于单匝线圈外力功率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 联立解得 </a:t>
            </a:r>
            <a:r>
              <a:rPr lang="zh-CN" altLang="en-US" sz="2400" kern="0" spc="-842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 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00" kern="0" spc="-686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sz="2400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endParaRPr lang="zh-CN" altLang="en-US" dirty="0"/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99B68BF6-EE1F-E6C4-0C72-EC2981CC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52084"/>
              </p:ext>
            </p:extLst>
          </p:nvPr>
        </p:nvGraphicFramePr>
        <p:xfrm>
          <a:off x="3222000" y="1472937"/>
          <a:ext cx="37147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53600" imgH="19202400" progId="Equation.DSMT4">
                  <p:embed/>
                </p:oleObj>
              </mc:Choice>
              <mc:Fallback>
                <p:oleObj name="Equation" r:id="rId11" imgW="9753600" imgH="19202400" progId="Equation.DSMT4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22000" y="1472937"/>
                        <a:ext cx="37147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5D970AF0-0D87-AAF7-D4DE-327594A82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950678"/>
              </p:ext>
            </p:extLst>
          </p:nvPr>
        </p:nvGraphicFramePr>
        <p:xfrm>
          <a:off x="3766048" y="1461663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791200" imgH="17373600" progId="Equation.DSMT4">
                  <p:embed/>
                </p:oleObj>
              </mc:Choice>
              <mc:Fallback>
                <p:oleObj name="Equation" r:id="rId13" imgW="5791200" imgH="17373600" progId="Equation.DSMT4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66048" y="1461663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A3A6CA97-FA05-547B-1A4A-4FBA6CC157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61230"/>
              </p:ext>
            </p:extLst>
          </p:nvPr>
        </p:nvGraphicFramePr>
        <p:xfrm>
          <a:off x="1692000" y="2109735"/>
          <a:ext cx="3238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534400" imgH="19202400" progId="Equation.DSMT4">
                  <p:embed/>
                </p:oleObj>
              </mc:Choice>
              <mc:Fallback>
                <p:oleObj name="Equation" r:id="rId15" imgW="8534400" imgH="1920240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92000" y="2109735"/>
                        <a:ext cx="3238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90F540BF-94EF-81E4-FE0F-2B0A0C09F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85944"/>
              </p:ext>
            </p:extLst>
          </p:nvPr>
        </p:nvGraphicFramePr>
        <p:xfrm>
          <a:off x="6660158" y="3186035"/>
          <a:ext cx="314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229600" imgH="19202400" progId="Equation.DSMT4">
                  <p:embed/>
                </p:oleObj>
              </mc:Choice>
              <mc:Fallback>
                <p:oleObj name="Equation" r:id="rId17" imgW="8229600" imgH="1920240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3FB7E131-5AA3-32FF-3B49-31D2A393A9F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60158" y="3186035"/>
                        <a:ext cx="3143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759B07C5-0D0D-8C25-5297-A4D4AFC77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115074"/>
              </p:ext>
            </p:extLst>
          </p:nvPr>
        </p:nvGraphicFramePr>
        <p:xfrm>
          <a:off x="7147056" y="3174761"/>
          <a:ext cx="2952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924800" imgH="17373600" progId="Equation.DSMT4">
                  <p:embed/>
                </p:oleObj>
              </mc:Choice>
              <mc:Fallback>
                <p:oleObj name="Equation" r:id="rId19" imgW="7924800" imgH="1737360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8BB9D8C1-D76D-C307-F1F1-1269F10B36E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47056" y="3174761"/>
                        <a:ext cx="2952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2">
            <a:extLst>
              <a:ext uri="{FF2B5EF4-FFF2-40B4-BE49-F238E27FC236}">
                <a16:creationId xmlns:a16="http://schemas.microsoft.com/office/drawing/2014/main" id="{7093EE0C-2852-B122-8D23-053447D889CE}"/>
              </a:ext>
            </a:extLst>
          </p:cNvPr>
          <p:cNvSpPr txBox="1"/>
          <p:nvPr/>
        </p:nvSpPr>
        <p:spPr>
          <a:xfrm>
            <a:off x="468000" y="3693911"/>
            <a:ext cx="11831400" cy="1273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3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匝线圈进入磁场的过程中线圈产生的热量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3315" kern="0" spc="-1217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eaLnBrk="0" latinLnBrk="1" hangingPunct="0">
              <a:lnSpc>
                <a:spcPct val="130000"/>
              </a:lnSpc>
              <a:spcBef>
                <a:spcPts val="130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在单匝线圈进入磁场的过程中线圈产生的热量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3315" kern="0" spc="-992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3315" kern="0" spc="-392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10" kern="0" spc="-686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527ED1ED-4526-1FBA-7FDE-7FF71B665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215360"/>
              </p:ext>
            </p:extLst>
          </p:nvPr>
        </p:nvGraphicFramePr>
        <p:xfrm>
          <a:off x="7884294" y="3693911"/>
          <a:ext cx="266699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010400" imgH="19202400" progId="Equation.DSMT4">
                  <p:embed/>
                </p:oleObj>
              </mc:Choice>
              <mc:Fallback>
                <p:oleObj name="Equation" r:id="rId21" imgW="7010400" imgH="1920240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A6B4DE09-77D7-C956-E99C-03E3D582994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884294" y="3693911"/>
                        <a:ext cx="266699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C6960587-F48C-FF5C-B8F6-A97B49BE7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895185"/>
              </p:ext>
            </p:extLst>
          </p:nvPr>
        </p:nvGraphicFramePr>
        <p:xfrm>
          <a:off x="7589019" y="4394067"/>
          <a:ext cx="295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924800" imgH="19202400" progId="Equation.DSMT4">
                  <p:embed/>
                </p:oleObj>
              </mc:Choice>
              <mc:Fallback>
                <p:oleObj name="Equation" r:id="rId23" imgW="7924800" imgH="1920240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39CEB449-2C9E-A435-2C08-8D4ACDDB51B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589019" y="4394067"/>
                        <a:ext cx="29527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B338C3DC-657C-B116-DDF1-279608C3A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23090"/>
              </p:ext>
            </p:extLst>
          </p:nvPr>
        </p:nvGraphicFramePr>
        <p:xfrm>
          <a:off x="9205211" y="4389222"/>
          <a:ext cx="37147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753600" imgH="19202400" progId="Equation.DSMT4">
                  <p:embed/>
                </p:oleObj>
              </mc:Choice>
              <mc:Fallback>
                <p:oleObj name="Equation" r:id="rId25" imgW="9753600" imgH="1920240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A267BAD8-C2DC-3DD6-D6FB-4ED6573566D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205211" y="4389222"/>
                        <a:ext cx="37147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6F9216B9-A19A-C5D8-E0D7-B2A99A29F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651773"/>
              </p:ext>
            </p:extLst>
          </p:nvPr>
        </p:nvGraphicFramePr>
        <p:xfrm>
          <a:off x="9749259" y="4377948"/>
          <a:ext cx="2952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924800" imgH="17373600" progId="Equation.DSMT4">
                  <p:embed/>
                </p:oleObj>
              </mc:Choice>
              <mc:Fallback>
                <p:oleObj name="Equation" r:id="rId27" imgW="7924800" imgH="1737360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6048D619-28F4-D60A-0B9F-7F6D0D0C44B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749259" y="4377948"/>
                        <a:ext cx="2952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图片 3" descr="textimage94.jpeg">
            <a:extLst>
              <a:ext uri="{FF2B5EF4-FFF2-40B4-BE49-F238E27FC236}">
                <a16:creationId xmlns:a16="http://schemas.microsoft.com/office/drawing/2014/main" id="{F2F536AC-0FB6-2FAF-A8C4-EA30A3D7BE7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7829" y="5123157"/>
            <a:ext cx="2664296" cy="140827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5462" y="323925"/>
            <a:ext cx="11718000" cy="3144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zh-CN" altLang="en-US" sz="2400" b="1" dirty="0">
                <a:solidFill>
                  <a:srgbClr val="AD56B6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如图所示,一个正方形金属线框从匀强磁场上方的水平边界处由静止释放,线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框完全进入磁场前已做匀速直线运动,线框平面始终与磁场方向垂直。已知线框的边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长为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,质量为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,电阻为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,从静止到匀速运动过程中通过线框横截面的电荷量为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,磁场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的磁感应强度大小为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,重力加速度为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。求: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6680" kern="0" spc="8694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86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334" y="1991750"/>
            <a:ext cx="2124754" cy="185527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50188" y="2268141"/>
            <a:ext cx="7218082" cy="1918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(1)线框匀速运动时的速度大小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;</a:t>
            </a:r>
            <a:endParaRPr lang="zh-CN" altLang="en-US" sz="28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(2)线框从静止到匀速运动过程中的位移大小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;</a:t>
            </a:r>
            <a:endParaRPr lang="zh-CN" altLang="en-US" sz="28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(3)线框从静止到匀速运动经过的时间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;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(4)线框从静止到匀速运动过程中产生的焦耳热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556985B-B12D-9B98-C742-27D8E46DE8E0}"/>
              </a:ext>
            </a:extLst>
          </p:cNvPr>
          <p:cNvGrpSpPr/>
          <p:nvPr/>
        </p:nvGrpSpPr>
        <p:grpSpPr>
          <a:xfrm>
            <a:off x="1835622" y="4428381"/>
            <a:ext cx="8311885" cy="837146"/>
            <a:chOff x="576000" y="5868541"/>
            <a:chExt cx="8311885" cy="837146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E637B1AB-B59E-6CA5-7E9F-02AF562F0221}"/>
                </a:ext>
              </a:extLst>
            </p:cNvPr>
            <p:cNvSpPr txBox="1"/>
            <p:nvPr/>
          </p:nvSpPr>
          <p:spPr>
            <a:xfrm>
              <a:off x="576000" y="5868541"/>
              <a:ext cx="8311885" cy="6748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900" kern="0" spc="349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41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答案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    (1)</a:t>
              </a:r>
              <a:r>
                <a:rPr lang="zh-CN" altLang="en-US" sz="3020" kern="0" spc="1702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    (2)</a:t>
              </a:r>
              <a:r>
                <a:rPr lang="zh-CN" altLang="en-US" sz="3020" kern="0" spc="277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    (3)</a:t>
              </a:r>
              <a:r>
                <a:rPr lang="zh-CN" altLang="en-US" sz="3020" kern="0" spc="1702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zh-CN" altLang="en-US" sz="3285" kern="0" spc="1065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    (4)</a:t>
              </a:r>
              <a:r>
                <a:rPr lang="zh-CN" altLang="en-US" sz="3020" kern="0" spc="2677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zh-CN" altLang="en-US" sz="3195" kern="0" spc="4152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 </a:t>
              </a:r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628C4983-1810-AA0E-4896-BB72731951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580069"/>
                </p:ext>
              </p:extLst>
            </p:nvPr>
          </p:nvGraphicFramePr>
          <p:xfrm>
            <a:off x="2060650" y="5991425"/>
            <a:ext cx="60007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849600" imgH="17373600" progId="Equation.DSMT4">
                    <p:embed/>
                  </p:oleObj>
                </mc:Choice>
                <mc:Fallback>
                  <p:oleObj name="Equation" r:id="rId4" imgW="15849600" imgH="17373600" progId="Equation.DSMT4">
                    <p:embed/>
                    <p:pic>
                      <p:nvPicPr>
                        <p:cNvPr id="44" name="对象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0650" y="5991425"/>
                          <a:ext cx="600075" cy="657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AECC8C90-F8BD-155B-1153-2D53AF29E6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5611837"/>
                </p:ext>
              </p:extLst>
            </p:nvPr>
          </p:nvGraphicFramePr>
          <p:xfrm>
            <a:off x="3323526" y="5991425"/>
            <a:ext cx="419099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972800" imgH="17373600" progId="Equation.DSMT4">
                    <p:embed/>
                  </p:oleObj>
                </mc:Choice>
                <mc:Fallback>
                  <p:oleObj name="Equation" r:id="rId6" imgW="10972800" imgH="17373600" progId="Equation.DSMT4">
                    <p:embed/>
                    <p:pic>
                      <p:nvPicPr>
                        <p:cNvPr id="46" name="对象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3526" y="5991425"/>
                          <a:ext cx="419099" cy="657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D91F7792-514D-9E97-56C3-80B90B99C8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1875240"/>
                </p:ext>
              </p:extLst>
            </p:nvPr>
          </p:nvGraphicFramePr>
          <p:xfrm>
            <a:off x="4405427" y="5991425"/>
            <a:ext cx="60007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849600" imgH="17373600" progId="Equation.DSMT4">
                    <p:embed/>
                  </p:oleObj>
                </mc:Choice>
                <mc:Fallback>
                  <p:oleObj name="Equation" r:id="rId8" imgW="15849600" imgH="17373600" progId="Equation.DSMT4">
                    <p:embed/>
                    <p:pic>
                      <p:nvPicPr>
                        <p:cNvPr id="48" name="对象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5427" y="5991425"/>
                          <a:ext cx="600075" cy="657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8056981F-1CF0-75BA-1D8A-D61BF82F5E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1955331"/>
                </p:ext>
              </p:extLst>
            </p:nvPr>
          </p:nvGraphicFramePr>
          <p:xfrm>
            <a:off x="5178075" y="5991313"/>
            <a:ext cx="552449" cy="714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4630400" imgH="18897600" progId="Equation.DSMT4">
                    <p:embed/>
                  </p:oleObj>
                </mc:Choice>
                <mc:Fallback>
                  <p:oleObj name="Equation" r:id="rId10" imgW="14630400" imgH="18897600" progId="Equation.DSMT4">
                    <p:embed/>
                    <p:pic>
                      <p:nvPicPr>
                        <p:cNvPr id="50" name="对象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8075" y="5991313"/>
                          <a:ext cx="552449" cy="7143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03BAF468-49D1-B78A-20C0-AA6302D5BA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3821118"/>
                </p:ext>
              </p:extLst>
            </p:nvPr>
          </p:nvGraphicFramePr>
          <p:xfrm>
            <a:off x="6393326" y="5991425"/>
            <a:ext cx="723899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9202400" imgH="17373600" progId="Equation.DSMT4">
                    <p:embed/>
                  </p:oleObj>
                </mc:Choice>
                <mc:Fallback>
                  <p:oleObj name="Equation" r:id="rId12" imgW="19202400" imgH="17373600" progId="Equation.DSMT4">
                    <p:embed/>
                    <p:pic>
                      <p:nvPicPr>
                        <p:cNvPr id="52" name="对象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3326" y="5991425"/>
                          <a:ext cx="723899" cy="657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5303C8B3-F052-79E3-F1A4-C8C37E9138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3396765"/>
                </p:ext>
              </p:extLst>
            </p:nvPr>
          </p:nvGraphicFramePr>
          <p:xfrm>
            <a:off x="7219126" y="5953585"/>
            <a:ext cx="933450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4688800" imgH="18288000" progId="Equation.DSMT4">
                    <p:embed/>
                  </p:oleObj>
                </mc:Choice>
                <mc:Fallback>
                  <p:oleObj name="Equation" r:id="rId14" imgW="24688800" imgH="18288000" progId="Equation.DSMT4">
                    <p:embed/>
                    <p:pic>
                      <p:nvPicPr>
                        <p:cNvPr id="54" name="对象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9126" y="5953585"/>
                          <a:ext cx="933450" cy="695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2">
            <a:extLst>
              <a:ext uri="{FF2B5EF4-FFF2-40B4-BE49-F238E27FC236}">
                <a16:creationId xmlns:a16="http://schemas.microsoft.com/office/drawing/2014/main" id="{51A83EC2-87AC-D25A-2053-7464FD5048EA}"/>
              </a:ext>
            </a:extLst>
          </p:cNvPr>
          <p:cNvSpPr txBox="1"/>
          <p:nvPr/>
        </p:nvSpPr>
        <p:spPr>
          <a:xfrm>
            <a:off x="576000" y="5377447"/>
            <a:ext cx="11196726" cy="635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kern="0" spc="-308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 </a:t>
            </a:r>
            <a:r>
              <a:rPr lang="zh-CN" altLang="en-US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审题   (1)线框从静止释放开始做加速度逐渐减小的加速运动;重力和安培力相等后开始做匀速直线运动,直到全部进入磁场。(2)正确进行受力分析和运动分析是解题关键,变速运动过程的分析,涉及时间考虑应用动量定理。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6000" y="107901"/>
            <a:ext cx="11718000" cy="4897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00" kern="0" spc="33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    (1)电路分析和受力分析:线框匀速运动时,有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BLv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-98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BIL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联立解得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1636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(2)电路分析:根据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450" kern="0" spc="-17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450" kern="0" spc="-17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250" kern="0" spc="-115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450" kern="0" spc="349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30" kern="0" spc="1167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,联立解得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30" kern="0" spc="1167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30" kern="0" spc="267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0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(3)动量分析:以线框为研究对象,由静止到匀速运动,取竖直向下为正方向,根据动量定</a:t>
            </a:r>
            <a:b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理有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mgt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1445" kern="0" spc="-17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-0,又有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445" kern="0" spc="-17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20" kern="0" spc="170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,联立解得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20" kern="0" spc="170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3285" kern="0" spc="106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2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(4)能量分析:根据能量守恒有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mgx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mv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把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45" kern="0" spc="168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45" kern="0" spc="256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代入得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45" kern="0" spc="2656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3220" kern="0" spc="413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221726"/>
              </p:ext>
            </p:extLst>
          </p:nvPr>
        </p:nvGraphicFramePr>
        <p:xfrm>
          <a:off x="8621186" y="187119"/>
          <a:ext cx="2666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010400" imgH="17373600" progId="Equation.DSMT4">
                  <p:embed/>
                </p:oleObj>
              </mc:Choice>
              <mc:Fallback>
                <p:oleObj name="Equation" r:id="rId3" imgW="7010400" imgH="173736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1186" y="187119"/>
                        <a:ext cx="266699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935820"/>
              </p:ext>
            </p:extLst>
          </p:nvPr>
        </p:nvGraphicFramePr>
        <p:xfrm>
          <a:off x="2107213" y="921217"/>
          <a:ext cx="600074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849600" imgH="17373600" progId="Equation.DSMT4">
                  <p:embed/>
                </p:oleObj>
              </mc:Choice>
              <mc:Fallback>
                <p:oleObj name="Equation" r:id="rId5" imgW="15849600" imgH="1737360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213" y="921217"/>
                        <a:ext cx="600074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262991"/>
              </p:ext>
            </p:extLst>
          </p:nvPr>
        </p:nvGraphicFramePr>
        <p:xfrm>
          <a:off x="3179390" y="1791348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267200" imgH="8229600" progId="Equation.DSMT4">
                  <p:embed/>
                </p:oleObj>
              </mc:Choice>
              <mc:Fallback>
                <p:oleObj name="Equation" r:id="rId7" imgW="4267200" imgH="822960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390" y="1791348"/>
                        <a:ext cx="1619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700590"/>
              </p:ext>
            </p:extLst>
          </p:nvPr>
        </p:nvGraphicFramePr>
        <p:xfrm>
          <a:off x="3502832" y="1791348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267200" imgH="8229600" progId="Equation.DSMT4">
                  <p:embed/>
                </p:oleObj>
              </mc:Choice>
              <mc:Fallback>
                <p:oleObj name="Equation" r:id="rId9" imgW="4267200" imgH="822960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832" y="1791348"/>
                        <a:ext cx="1619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96318"/>
              </p:ext>
            </p:extLst>
          </p:nvPr>
        </p:nvGraphicFramePr>
        <p:xfrm>
          <a:off x="3837330" y="1620716"/>
          <a:ext cx="266699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010400" imgH="18592800" progId="Equation.DSMT4">
                  <p:embed/>
                </p:oleObj>
              </mc:Choice>
              <mc:Fallback>
                <p:oleObj name="Equation" r:id="rId11" imgW="7010400" imgH="18592800" progId="Equation.DSMT4">
                  <p:embed/>
                  <p:pic>
                    <p:nvPicPr>
                      <p:cNvPr id="12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330" y="1620716"/>
                        <a:ext cx="266699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985666"/>
              </p:ext>
            </p:extLst>
          </p:nvPr>
        </p:nvGraphicFramePr>
        <p:xfrm>
          <a:off x="4180530" y="1791348"/>
          <a:ext cx="228599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6000" imgH="8229600" progId="Equation.DSMT4">
                  <p:embed/>
                </p:oleObj>
              </mc:Choice>
              <mc:Fallback>
                <p:oleObj name="Equation" r:id="rId13" imgW="6096000" imgH="8229600" progId="Equation.DSMT4">
                  <p:embed/>
                  <p:pic>
                    <p:nvPicPr>
                      <p:cNvPr id="14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530" y="1791348"/>
                        <a:ext cx="228599" cy="314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514833"/>
              </p:ext>
            </p:extLst>
          </p:nvPr>
        </p:nvGraphicFramePr>
        <p:xfrm>
          <a:off x="4581703" y="1655528"/>
          <a:ext cx="5333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020800" imgH="17373600" progId="Equation.DSMT4">
                  <p:embed/>
                </p:oleObj>
              </mc:Choice>
              <mc:Fallback>
                <p:oleObj name="Equation" r:id="rId15" imgW="14020800" imgH="17373600" progId="Equation.DSMT4">
                  <p:embed/>
                  <p:pic>
                    <p:nvPicPr>
                      <p:cNvPr id="16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703" y="1655528"/>
                        <a:ext cx="533399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774215"/>
              </p:ext>
            </p:extLst>
          </p:nvPr>
        </p:nvGraphicFramePr>
        <p:xfrm>
          <a:off x="6741176" y="1643496"/>
          <a:ext cx="5333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020800" imgH="17373600" progId="Equation.DSMT4">
                  <p:embed/>
                </p:oleObj>
              </mc:Choice>
              <mc:Fallback>
                <p:oleObj name="Equation" r:id="rId17" imgW="14020800" imgH="17373600" progId="Equation.DSMT4">
                  <p:embed/>
                  <p:pic>
                    <p:nvPicPr>
                      <p:cNvPr id="18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1176" y="1643496"/>
                        <a:ext cx="533399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683624"/>
              </p:ext>
            </p:extLst>
          </p:nvPr>
        </p:nvGraphicFramePr>
        <p:xfrm>
          <a:off x="8270290" y="1667560"/>
          <a:ext cx="4191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972800" imgH="17373600" progId="Equation.DSMT4">
                  <p:embed/>
                </p:oleObj>
              </mc:Choice>
              <mc:Fallback>
                <p:oleObj name="Equation" r:id="rId19" imgW="10972800" imgH="17373600" progId="Equation.DSMT4">
                  <p:embed/>
                  <p:pic>
                    <p:nvPicPr>
                      <p:cNvPr id="2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290" y="1667560"/>
                        <a:ext cx="4191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57639"/>
              </p:ext>
            </p:extLst>
          </p:nvPr>
        </p:nvGraphicFramePr>
        <p:xfrm>
          <a:off x="1921061" y="3118479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267200" imgH="8229600" progId="Equation.DSMT4">
                  <p:embed/>
                </p:oleObj>
              </mc:Choice>
              <mc:Fallback>
                <p:oleObj name="Equation" r:id="rId21" imgW="4267200" imgH="8229600" progId="Equation.DSMT4">
                  <p:embed/>
                  <p:pic>
                    <p:nvPicPr>
                      <p:cNvPr id="22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061" y="3118479"/>
                        <a:ext cx="1619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916315"/>
              </p:ext>
            </p:extLst>
          </p:nvPr>
        </p:nvGraphicFramePr>
        <p:xfrm>
          <a:off x="4121869" y="3118479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267200" imgH="8229600" progId="Equation.DSMT4">
                  <p:embed/>
                </p:oleObj>
              </mc:Choice>
              <mc:Fallback>
                <p:oleObj name="Equation" r:id="rId23" imgW="4267200" imgH="8229600" progId="Equation.DSMT4">
                  <p:embed/>
                  <p:pic>
                    <p:nvPicPr>
                      <p:cNvPr id="24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869" y="3118479"/>
                        <a:ext cx="1619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561971"/>
              </p:ext>
            </p:extLst>
          </p:nvPr>
        </p:nvGraphicFramePr>
        <p:xfrm>
          <a:off x="4994056" y="2958595"/>
          <a:ext cx="600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5849600" imgH="17373600" progId="Equation.DSMT4">
                  <p:embed/>
                </p:oleObj>
              </mc:Choice>
              <mc:Fallback>
                <p:oleObj name="Equation" r:id="rId25" imgW="15849600" imgH="17373600" progId="Equation.DSMT4">
                  <p:embed/>
                  <p:pic>
                    <p:nvPicPr>
                      <p:cNvPr id="26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056" y="2958595"/>
                        <a:ext cx="600074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324320"/>
              </p:ext>
            </p:extLst>
          </p:nvPr>
        </p:nvGraphicFramePr>
        <p:xfrm>
          <a:off x="7140189" y="2958595"/>
          <a:ext cx="600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5849600" imgH="17373600" progId="Equation.DSMT4">
                  <p:embed/>
                </p:oleObj>
              </mc:Choice>
              <mc:Fallback>
                <p:oleObj name="Equation" r:id="rId27" imgW="15849600" imgH="17373600" progId="Equation.DSMT4">
                  <p:embed/>
                  <p:pic>
                    <p:nvPicPr>
                      <p:cNvPr id="28" name="对象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189" y="2958595"/>
                        <a:ext cx="600074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894434"/>
              </p:ext>
            </p:extLst>
          </p:nvPr>
        </p:nvGraphicFramePr>
        <p:xfrm>
          <a:off x="7912837" y="2958483"/>
          <a:ext cx="552449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4630400" imgH="18897600" progId="Equation.DSMT4">
                  <p:embed/>
                </p:oleObj>
              </mc:Choice>
              <mc:Fallback>
                <p:oleObj name="Equation" r:id="rId29" imgW="14630400" imgH="18897600" progId="Equation.DSMT4">
                  <p:embed/>
                  <p:pic>
                    <p:nvPicPr>
                      <p:cNvPr id="3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2837" y="2958483"/>
                        <a:ext cx="552449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049071"/>
              </p:ext>
            </p:extLst>
          </p:nvPr>
        </p:nvGraphicFramePr>
        <p:xfrm>
          <a:off x="5053485" y="368790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791200" imgH="17373600" progId="Equation.DSMT4">
                  <p:embed/>
                </p:oleObj>
              </mc:Choice>
              <mc:Fallback>
                <p:oleObj name="Equation" r:id="rId31" imgW="5791200" imgH="17373600" progId="Equation.DSMT4">
                  <p:embed/>
                  <p:pic>
                    <p:nvPicPr>
                      <p:cNvPr id="32" name="对象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485" y="3687906"/>
                        <a:ext cx="2190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756324"/>
              </p:ext>
            </p:extLst>
          </p:nvPr>
        </p:nvGraphicFramePr>
        <p:xfrm>
          <a:off x="1189213" y="4428823"/>
          <a:ext cx="600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5849600" imgH="17373600" progId="Equation.DSMT4">
                  <p:embed/>
                </p:oleObj>
              </mc:Choice>
              <mc:Fallback>
                <p:oleObj name="Equation" r:id="rId33" imgW="15849600" imgH="17373600" progId="Equation.DSMT4">
                  <p:embed/>
                  <p:pic>
                    <p:nvPicPr>
                      <p:cNvPr id="34" name="对象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213" y="4428823"/>
                        <a:ext cx="600074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638496"/>
              </p:ext>
            </p:extLst>
          </p:nvPr>
        </p:nvGraphicFramePr>
        <p:xfrm>
          <a:off x="2402501" y="4428823"/>
          <a:ext cx="4190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0972800" imgH="17373600" progId="Equation.DSMT4">
                  <p:embed/>
                </p:oleObj>
              </mc:Choice>
              <mc:Fallback>
                <p:oleObj name="Equation" r:id="rId35" imgW="10972800" imgH="17373600" progId="Equation.DSMT4">
                  <p:embed/>
                  <p:pic>
                    <p:nvPicPr>
                      <p:cNvPr id="36" name="对象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2501" y="4428823"/>
                        <a:ext cx="419099" cy="657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626005"/>
              </p:ext>
            </p:extLst>
          </p:nvPr>
        </p:nvGraphicFramePr>
        <p:xfrm>
          <a:off x="4133158" y="4428823"/>
          <a:ext cx="7239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9202400" imgH="17373600" progId="Equation.DSMT4">
                  <p:embed/>
                </p:oleObj>
              </mc:Choice>
              <mc:Fallback>
                <p:oleObj name="Equation" r:id="rId37" imgW="19202400" imgH="17373600" progId="Equation.DSMT4">
                  <p:embed/>
                  <p:pic>
                    <p:nvPicPr>
                      <p:cNvPr id="38" name="对象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158" y="4428823"/>
                        <a:ext cx="7239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1963"/>
              </p:ext>
            </p:extLst>
          </p:nvPr>
        </p:nvGraphicFramePr>
        <p:xfrm>
          <a:off x="4958958" y="4390983"/>
          <a:ext cx="933450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4688800" imgH="18288000" progId="Equation.DSMT4">
                  <p:embed/>
                </p:oleObj>
              </mc:Choice>
              <mc:Fallback>
                <p:oleObj name="Equation" r:id="rId39" imgW="24688800" imgH="18288000" progId="Equation.DSMT4">
                  <p:embed/>
                  <p:pic>
                    <p:nvPicPr>
                      <p:cNvPr id="40" name="对象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958" y="4390983"/>
                        <a:ext cx="933450" cy="695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F287C1E7-D18B-9880-BEA1-378FB25116A8}"/>
              </a:ext>
            </a:extLst>
          </p:cNvPr>
          <p:cNvGrpSpPr/>
          <p:nvPr/>
        </p:nvGrpSpPr>
        <p:grpSpPr>
          <a:xfrm>
            <a:off x="253186" y="5256425"/>
            <a:ext cx="8311885" cy="837146"/>
            <a:chOff x="576000" y="5868541"/>
            <a:chExt cx="8311885" cy="837146"/>
          </a:xfrm>
        </p:grpSpPr>
        <p:sp>
          <p:nvSpPr>
            <p:cNvPr id="42" name="TextBox 2"/>
            <p:cNvSpPr txBox="1"/>
            <p:nvPr/>
          </p:nvSpPr>
          <p:spPr>
            <a:xfrm>
              <a:off x="576000" y="5868541"/>
              <a:ext cx="8311885" cy="6748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900" kern="0" spc="349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41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答案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    (1)</a:t>
              </a:r>
              <a:r>
                <a:rPr lang="zh-CN" altLang="en-US" sz="3020" kern="0" spc="1702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    (2)</a:t>
              </a:r>
              <a:r>
                <a:rPr lang="zh-CN" altLang="en-US" sz="3020" kern="0" spc="277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    (3)</a:t>
              </a:r>
              <a:r>
                <a:rPr lang="zh-CN" altLang="en-US" sz="3020" kern="0" spc="1702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zh-CN" altLang="en-US" sz="3285" kern="0" spc="1065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    (4)</a:t>
              </a:r>
              <a:r>
                <a:rPr lang="zh-CN" altLang="en-US" sz="3020" kern="0" spc="2677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 </a:t>
              </a:r>
              <a:r>
                <a:rPr lang="zh-CN" altLang="en-US" sz="241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zh-CN" altLang="en-US" sz="3195" kern="0" spc="4152" dirty="0">
                  <a:solidFill>
                    <a:srgbClr val="00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 </a:t>
              </a:r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对象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8760826"/>
                </p:ext>
              </p:extLst>
            </p:nvPr>
          </p:nvGraphicFramePr>
          <p:xfrm>
            <a:off x="2060650" y="5991425"/>
            <a:ext cx="60007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1" imgW="15849600" imgH="17373600" progId="Equation.DSMT4">
                    <p:embed/>
                  </p:oleObj>
                </mc:Choice>
                <mc:Fallback>
                  <p:oleObj name="Equation" r:id="rId41" imgW="15849600" imgH="17373600" progId="Equation.DSMT4">
                    <p:embed/>
                    <p:pic>
                      <p:nvPicPr>
                        <p:cNvPr id="44" name="对象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0650" y="5991425"/>
                          <a:ext cx="600075" cy="657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对象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5170675"/>
                </p:ext>
              </p:extLst>
            </p:nvPr>
          </p:nvGraphicFramePr>
          <p:xfrm>
            <a:off x="3323526" y="5991425"/>
            <a:ext cx="419099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3" imgW="10972800" imgH="17373600" progId="Equation.DSMT4">
                    <p:embed/>
                  </p:oleObj>
                </mc:Choice>
                <mc:Fallback>
                  <p:oleObj name="Equation" r:id="rId43" imgW="10972800" imgH="17373600" progId="Equation.DSMT4">
                    <p:embed/>
                    <p:pic>
                      <p:nvPicPr>
                        <p:cNvPr id="46" name="对象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3526" y="5991425"/>
                          <a:ext cx="419099" cy="657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对象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7482294"/>
                </p:ext>
              </p:extLst>
            </p:nvPr>
          </p:nvGraphicFramePr>
          <p:xfrm>
            <a:off x="4405427" y="5991425"/>
            <a:ext cx="60007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5" imgW="15849600" imgH="17373600" progId="Equation.DSMT4">
                    <p:embed/>
                  </p:oleObj>
                </mc:Choice>
                <mc:Fallback>
                  <p:oleObj name="Equation" r:id="rId45" imgW="15849600" imgH="17373600" progId="Equation.DSMT4">
                    <p:embed/>
                    <p:pic>
                      <p:nvPicPr>
                        <p:cNvPr id="48" name="对象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5427" y="5991425"/>
                          <a:ext cx="600075" cy="657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对象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6729559"/>
                </p:ext>
              </p:extLst>
            </p:nvPr>
          </p:nvGraphicFramePr>
          <p:xfrm>
            <a:off x="5178075" y="5991313"/>
            <a:ext cx="552449" cy="714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7" imgW="14630400" imgH="18897600" progId="Equation.DSMT4">
                    <p:embed/>
                  </p:oleObj>
                </mc:Choice>
                <mc:Fallback>
                  <p:oleObj name="Equation" r:id="rId47" imgW="14630400" imgH="18897600" progId="Equation.DSMT4">
                    <p:embed/>
                    <p:pic>
                      <p:nvPicPr>
                        <p:cNvPr id="50" name="对象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8075" y="5991313"/>
                          <a:ext cx="552449" cy="7143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对象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7044508"/>
                </p:ext>
              </p:extLst>
            </p:nvPr>
          </p:nvGraphicFramePr>
          <p:xfrm>
            <a:off x="6393326" y="5991425"/>
            <a:ext cx="723899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9" imgW="19202400" imgH="17373600" progId="Equation.DSMT4">
                    <p:embed/>
                  </p:oleObj>
                </mc:Choice>
                <mc:Fallback>
                  <p:oleObj name="Equation" r:id="rId49" imgW="19202400" imgH="17373600" progId="Equation.DSMT4">
                    <p:embed/>
                    <p:pic>
                      <p:nvPicPr>
                        <p:cNvPr id="52" name="对象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3326" y="5991425"/>
                          <a:ext cx="723899" cy="657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对象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8950158"/>
                </p:ext>
              </p:extLst>
            </p:nvPr>
          </p:nvGraphicFramePr>
          <p:xfrm>
            <a:off x="7219126" y="5953585"/>
            <a:ext cx="933450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1" imgW="24688800" imgH="18288000" progId="Equation.DSMT4">
                    <p:embed/>
                  </p:oleObj>
                </mc:Choice>
                <mc:Fallback>
                  <p:oleObj name="Equation" r:id="rId51" imgW="24688800" imgH="18288000" progId="Equation.DSMT4">
                    <p:embed/>
                    <p:pic>
                      <p:nvPicPr>
                        <p:cNvPr id="54" name="对象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9126" y="5953585"/>
                          <a:ext cx="933450" cy="695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图片 3" descr="textimage86.jpeg">
            <a:extLst>
              <a:ext uri="{FF2B5EF4-FFF2-40B4-BE49-F238E27FC236}">
                <a16:creationId xmlns:a16="http://schemas.microsoft.com/office/drawing/2014/main" id="{B53E2156-E027-2134-99F1-DE96E1A3C557}"/>
              </a:ext>
            </a:extLst>
          </p:cNvPr>
          <p:cNvPicPr>
            <a:picLocks noChangeAspect="1"/>
          </p:cNvPicPr>
          <p:nvPr/>
        </p:nvPicPr>
        <p:blipFill>
          <a:blip r:embed="rId5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4671" y="3088400"/>
            <a:ext cx="2342925" cy="2045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9398" y="444333"/>
            <a:ext cx="11471360" cy="19138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3.实验结论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(1)表述一:当穿过线圈的磁通量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增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加时,感应电流的磁场与原磁场的方向相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反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;当穿过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线圈的磁通量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减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少时,感应电流的磁场与原磁场的方向相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同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(2)表述二: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当磁体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靠近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线圈时,两者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相斥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;当磁体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远离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线圈时,两者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相吸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C634DC2-E2D1-0188-4A18-015FD9BBB902}"/>
              </a:ext>
            </a:extLst>
          </p:cNvPr>
          <p:cNvGrpSpPr/>
          <p:nvPr/>
        </p:nvGrpSpPr>
        <p:grpSpPr>
          <a:xfrm>
            <a:off x="1979638" y="2628181"/>
            <a:ext cx="7416824" cy="2190739"/>
            <a:chOff x="468000" y="1397158"/>
            <a:chExt cx="8095248" cy="2264312"/>
          </a:xfrm>
        </p:grpSpPr>
        <p:pic>
          <p:nvPicPr>
            <p:cNvPr id="4" name="图片 3" descr="textimage1.jpeg">
              <a:extLst>
                <a:ext uri="{FF2B5EF4-FFF2-40B4-BE49-F238E27FC236}">
                  <a16:creationId xmlns:a16="http://schemas.microsoft.com/office/drawing/2014/main" id="{75BB3E8A-5AF5-9DC3-2DBD-1B331C141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8000" y="1397158"/>
              <a:ext cx="1543050" cy="2257425"/>
            </a:xfrm>
            <a:prstGeom prst="rect">
              <a:avLst/>
            </a:prstGeom>
          </p:spPr>
        </p:pic>
        <p:pic>
          <p:nvPicPr>
            <p:cNvPr id="5" name="图片 4" descr="textimage2.jpeg">
              <a:extLst>
                <a:ext uri="{FF2B5EF4-FFF2-40B4-BE49-F238E27FC236}">
                  <a16:creationId xmlns:a16="http://schemas.microsoft.com/office/drawing/2014/main" id="{8FD9D406-91E9-8B52-1089-90AB21821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23050" y="1401920"/>
              <a:ext cx="1543050" cy="2247900"/>
            </a:xfrm>
            <a:prstGeom prst="rect">
              <a:avLst/>
            </a:prstGeom>
          </p:spPr>
        </p:pic>
        <p:pic>
          <p:nvPicPr>
            <p:cNvPr id="6" name="图片 5" descr="textimage3.jpeg">
              <a:extLst>
                <a:ext uri="{FF2B5EF4-FFF2-40B4-BE49-F238E27FC236}">
                  <a16:creationId xmlns:a16="http://schemas.microsoft.com/office/drawing/2014/main" id="{95A8A66F-99CA-853E-2A2C-3F8DEE9A1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65148" y="1408807"/>
              <a:ext cx="1543050" cy="2247900"/>
            </a:xfrm>
            <a:prstGeom prst="rect">
              <a:avLst/>
            </a:prstGeom>
          </p:spPr>
        </p:pic>
        <p:pic>
          <p:nvPicPr>
            <p:cNvPr id="7" name="图片 6" descr="textimage4.jpeg">
              <a:extLst>
                <a:ext uri="{FF2B5EF4-FFF2-40B4-BE49-F238E27FC236}">
                  <a16:creationId xmlns:a16="http://schemas.microsoft.com/office/drawing/2014/main" id="{8119FB0A-54B4-5EDF-ADF4-F5D43009E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20198" y="1404045"/>
              <a:ext cx="1543050" cy="22574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 descr="textimage5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08500" y="2042479"/>
            <a:ext cx="5328592" cy="399391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376759" y="3171419"/>
            <a:ext cx="11831400" cy="49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二、正确理解楞次定律中“阻碍”的含义</a:t>
            </a:r>
            <a:endParaRPr lang="zh-CN" altLang="en-US" b="1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3A3AC45-1475-4B32-55F2-CD733C42E564}"/>
              </a:ext>
            </a:extLst>
          </p:cNvPr>
          <p:cNvSpPr txBox="1"/>
          <p:nvPr/>
        </p:nvSpPr>
        <p:spPr>
          <a:xfrm>
            <a:off x="348414" y="395057"/>
            <a:ext cx="11471360" cy="1441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要点3　楞次定律及其应用</a:t>
            </a: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一、楞次定律的内容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感应电流具有这样的方向,即</a:t>
            </a:r>
            <a:r>
              <a:rPr lang="zh-CN" altLang="en-US" sz="2410" u="sng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感应电流的磁场总要</a:t>
            </a:r>
            <a:r>
              <a:rPr lang="zh-CN" altLang="en-US" sz="2410" u="sng" kern="0" dirty="0">
                <a:solidFill>
                  <a:srgbClr val="FF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阻碍</a:t>
            </a:r>
            <a:r>
              <a:rPr lang="zh-CN" altLang="en-US" sz="2410" u="sng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引起感应电流的磁通量的</a:t>
            </a:r>
            <a:r>
              <a:rPr lang="zh-CN" altLang="en-US" sz="2410" u="sng" kern="0" dirty="0">
                <a:solidFill>
                  <a:srgbClr val="FF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变化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8104832"/>
              </p:ext>
            </p:extLst>
          </p:nvPr>
        </p:nvGraphicFramePr>
        <p:xfrm>
          <a:off x="756027" y="899989"/>
          <a:ext cx="10728667" cy="3907559"/>
        </p:xfrm>
        <a:graphic>
          <a:graphicData uri="http://schemas.openxmlformats.org/drawingml/2006/table">
            <a:tbl>
              <a:tblPr/>
              <a:tblGrid>
                <a:gridCol w="1511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例证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265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增反减同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4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磁体靠近线圈,B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感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与B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原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方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4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向相反(若远离,则相同)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当环A中的I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增大时,环B中的感应电流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方向与I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的方向相反;当I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减小时,环B中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的感应电流方向与I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的方向相同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来拒去留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07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作用:阻碍磁体与圆环的相对运动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334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FF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增缩减扩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P、Q是光滑固定导轨,a、b是可动金属棒,磁体下移(上移),a、b靠近</a:t>
                      </a:r>
                      <a:br>
                        <a:rPr dirty="0"/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(远离),使回路面积缩小(扩大)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图片 3" descr="textimage6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3974" y="1476053"/>
            <a:ext cx="533368" cy="1116352"/>
          </a:xfrm>
          <a:prstGeom prst="rect">
            <a:avLst/>
          </a:prstGeom>
        </p:spPr>
      </p:pic>
      <p:pic>
        <p:nvPicPr>
          <p:cNvPr id="4" name="图片 4" descr="textimage7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5222" y="1510226"/>
            <a:ext cx="1296144" cy="1147628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68000" y="323925"/>
            <a:ext cx="11831400" cy="49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22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三、楞次定律的推论及其应用</a:t>
            </a:r>
            <a:endParaRPr lang="zh-CN" altLang="en-US" b="1" dirty="0"/>
          </a:p>
        </p:txBody>
      </p:sp>
      <p:pic>
        <p:nvPicPr>
          <p:cNvPr id="6" name="图片 3" descr="textimage8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094" y="2748133"/>
            <a:ext cx="1308464" cy="1081750"/>
          </a:xfrm>
          <a:prstGeom prst="rect">
            <a:avLst/>
          </a:prstGeom>
        </p:spPr>
      </p:pic>
      <p:pic>
        <p:nvPicPr>
          <p:cNvPr id="7" name="图片 4" descr="textimage9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10" y="2724958"/>
            <a:ext cx="1282729" cy="1104925"/>
          </a:xfrm>
          <a:prstGeom prst="rect">
            <a:avLst/>
          </a:prstGeom>
        </p:spPr>
      </p:pic>
      <p:pic>
        <p:nvPicPr>
          <p:cNvPr id="8" name="图片 5" descr="textimage10.jpe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0558" y="3853947"/>
            <a:ext cx="595802" cy="928523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22D1B1ED-765B-3EF2-08F0-00ED78E99736}"/>
              </a:ext>
            </a:extLst>
          </p:cNvPr>
          <p:cNvSpPr txBox="1"/>
          <p:nvPr/>
        </p:nvSpPr>
        <p:spPr>
          <a:xfrm>
            <a:off x="517390" y="4814606"/>
            <a:ext cx="11831400" cy="1749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四、右手定则</a:t>
            </a:r>
            <a:endParaRPr lang="zh-CN" altLang="en-US" b="1" dirty="0"/>
          </a:p>
          <a:p>
            <a:pPr marL="0" indent="0" eaLnBrk="0" latinLnBrk="1" hangingPunct="0">
              <a:lnSpc>
                <a:spcPct val="12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1.内容: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伸开右手,使拇指与其余四个手指垂直,并且都与手掌在同一个平面内;让磁感线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从掌心进入,并使拇指指向导线运动的方向,这时四指所指的方向就是感应电流的方向。</a:t>
            </a:r>
            <a:endParaRPr lang="zh-CN" altLang="en-US" dirty="0"/>
          </a:p>
          <a:p>
            <a:pPr marL="0" indent="0" eaLnBrk="0" latinLnBrk="1" hangingPunct="0">
              <a:lnSpc>
                <a:spcPct val="12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b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适用情况: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导体切割磁感线产生感应电流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7*418"/>
  <p:tag name="TABLE_ENDDRAG_RECT" val="36*79*867*418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返回目录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34EEA592-BAE9-4D5C-861A-A99087C59C6E}">
  <ds:schemaRefs/>
</ds:datastoreItem>
</file>

<file path=customXml/itemProps10.xml><?xml version="1.0" encoding="utf-8"?>
<ds:datastoreItem xmlns:ds="http://schemas.openxmlformats.org/officeDocument/2006/customXml" ds:itemID="{95C333BF-3AD6-414B-B195-5D6AD9A57097}">
  <ds:schemaRefs/>
</ds:datastoreItem>
</file>

<file path=customXml/itemProps100.xml><?xml version="1.0" encoding="utf-8"?>
<ds:datastoreItem xmlns:ds="http://schemas.openxmlformats.org/officeDocument/2006/customXml" ds:itemID="{2D01E063-D853-4A0C-BB41-D5A4A73591D6}">
  <ds:schemaRefs/>
</ds:datastoreItem>
</file>

<file path=customXml/itemProps101.xml><?xml version="1.0" encoding="utf-8"?>
<ds:datastoreItem xmlns:ds="http://schemas.openxmlformats.org/officeDocument/2006/customXml" ds:itemID="{1A2AFBA3-754A-4A01-853C-5AC8E8220CCD}">
  <ds:schemaRefs/>
</ds:datastoreItem>
</file>

<file path=customXml/itemProps102.xml><?xml version="1.0" encoding="utf-8"?>
<ds:datastoreItem xmlns:ds="http://schemas.openxmlformats.org/officeDocument/2006/customXml" ds:itemID="{87FA166B-756B-4F3C-91AC-16193BF98BA7}">
  <ds:schemaRefs/>
</ds:datastoreItem>
</file>

<file path=customXml/itemProps103.xml><?xml version="1.0" encoding="utf-8"?>
<ds:datastoreItem xmlns:ds="http://schemas.openxmlformats.org/officeDocument/2006/customXml" ds:itemID="{AB187331-E2EF-4942-AE6F-872B6E855A61}">
  <ds:schemaRefs/>
</ds:datastoreItem>
</file>

<file path=customXml/itemProps104.xml><?xml version="1.0" encoding="utf-8"?>
<ds:datastoreItem xmlns:ds="http://schemas.openxmlformats.org/officeDocument/2006/customXml" ds:itemID="{44866DE5-80A6-4B4C-A2D9-755A86B3496E}">
  <ds:schemaRefs/>
</ds:datastoreItem>
</file>

<file path=customXml/itemProps105.xml><?xml version="1.0" encoding="utf-8"?>
<ds:datastoreItem xmlns:ds="http://schemas.openxmlformats.org/officeDocument/2006/customXml" ds:itemID="{92762A1F-8FB5-4487-9AC5-D756DBC47F2A}">
  <ds:schemaRefs/>
</ds:datastoreItem>
</file>

<file path=customXml/itemProps106.xml><?xml version="1.0" encoding="utf-8"?>
<ds:datastoreItem xmlns:ds="http://schemas.openxmlformats.org/officeDocument/2006/customXml" ds:itemID="{ED7E20C6-FFC9-418B-9DE4-91145DD16007}">
  <ds:schemaRefs/>
</ds:datastoreItem>
</file>

<file path=customXml/itemProps107.xml><?xml version="1.0" encoding="utf-8"?>
<ds:datastoreItem xmlns:ds="http://schemas.openxmlformats.org/officeDocument/2006/customXml" ds:itemID="{47B8E0F1-0731-465D-8359-9292E74B8CF2}">
  <ds:schemaRefs/>
</ds:datastoreItem>
</file>

<file path=customXml/itemProps108.xml><?xml version="1.0" encoding="utf-8"?>
<ds:datastoreItem xmlns:ds="http://schemas.openxmlformats.org/officeDocument/2006/customXml" ds:itemID="{A62A7851-7E42-4CD2-9A2F-8ABF3F76914E}">
  <ds:schemaRefs/>
</ds:datastoreItem>
</file>

<file path=customXml/itemProps109.xml><?xml version="1.0" encoding="utf-8"?>
<ds:datastoreItem xmlns:ds="http://schemas.openxmlformats.org/officeDocument/2006/customXml" ds:itemID="{5F2C7001-0050-40CB-B436-61E968E4D9FE}">
  <ds:schemaRefs/>
</ds:datastoreItem>
</file>

<file path=customXml/itemProps11.xml><?xml version="1.0" encoding="utf-8"?>
<ds:datastoreItem xmlns:ds="http://schemas.openxmlformats.org/officeDocument/2006/customXml" ds:itemID="{411B5CEF-206C-4711-A137-32B235CAA3B3}">
  <ds:schemaRefs/>
</ds:datastoreItem>
</file>

<file path=customXml/itemProps110.xml><?xml version="1.0" encoding="utf-8"?>
<ds:datastoreItem xmlns:ds="http://schemas.openxmlformats.org/officeDocument/2006/customXml" ds:itemID="{DF42F3C6-9997-4895-9069-CE12D63FC611}">
  <ds:schemaRefs/>
</ds:datastoreItem>
</file>

<file path=customXml/itemProps111.xml><?xml version="1.0" encoding="utf-8"?>
<ds:datastoreItem xmlns:ds="http://schemas.openxmlformats.org/officeDocument/2006/customXml" ds:itemID="{30DFA11A-5080-4298-907B-21C5902213A3}">
  <ds:schemaRefs/>
</ds:datastoreItem>
</file>

<file path=customXml/itemProps112.xml><?xml version="1.0" encoding="utf-8"?>
<ds:datastoreItem xmlns:ds="http://schemas.openxmlformats.org/officeDocument/2006/customXml" ds:itemID="{94243266-918D-46EE-AA45-87D3347D202B}">
  <ds:schemaRefs/>
</ds:datastoreItem>
</file>

<file path=customXml/itemProps113.xml><?xml version="1.0" encoding="utf-8"?>
<ds:datastoreItem xmlns:ds="http://schemas.openxmlformats.org/officeDocument/2006/customXml" ds:itemID="{79E13525-FCC3-4A7F-AE56-3326FFE626E3}">
  <ds:schemaRefs/>
</ds:datastoreItem>
</file>

<file path=customXml/itemProps114.xml><?xml version="1.0" encoding="utf-8"?>
<ds:datastoreItem xmlns:ds="http://schemas.openxmlformats.org/officeDocument/2006/customXml" ds:itemID="{F434852C-E5DB-410B-949D-02766777755B}">
  <ds:schemaRefs/>
</ds:datastoreItem>
</file>

<file path=customXml/itemProps115.xml><?xml version="1.0" encoding="utf-8"?>
<ds:datastoreItem xmlns:ds="http://schemas.openxmlformats.org/officeDocument/2006/customXml" ds:itemID="{45FFA26A-476D-4829-BA92-842B78966794}">
  <ds:schemaRefs/>
</ds:datastoreItem>
</file>

<file path=customXml/itemProps12.xml><?xml version="1.0" encoding="utf-8"?>
<ds:datastoreItem xmlns:ds="http://schemas.openxmlformats.org/officeDocument/2006/customXml" ds:itemID="{8D4B652B-E145-462C-A899-4E22826D0AC5}">
  <ds:schemaRefs/>
</ds:datastoreItem>
</file>

<file path=customXml/itemProps13.xml><?xml version="1.0" encoding="utf-8"?>
<ds:datastoreItem xmlns:ds="http://schemas.openxmlformats.org/officeDocument/2006/customXml" ds:itemID="{6DE6EEB0-89DB-4282-B24D-E9329C4B6736}">
  <ds:schemaRefs/>
</ds:datastoreItem>
</file>

<file path=customXml/itemProps14.xml><?xml version="1.0" encoding="utf-8"?>
<ds:datastoreItem xmlns:ds="http://schemas.openxmlformats.org/officeDocument/2006/customXml" ds:itemID="{F0CB9DBA-CDAD-4CFB-8BC8-8DF9E04AF05C}">
  <ds:schemaRefs/>
</ds:datastoreItem>
</file>

<file path=customXml/itemProps15.xml><?xml version="1.0" encoding="utf-8"?>
<ds:datastoreItem xmlns:ds="http://schemas.openxmlformats.org/officeDocument/2006/customXml" ds:itemID="{3837A715-2DB0-4D3D-BEDE-B1300179C3DE}">
  <ds:schemaRefs/>
</ds:datastoreItem>
</file>

<file path=customXml/itemProps16.xml><?xml version="1.0" encoding="utf-8"?>
<ds:datastoreItem xmlns:ds="http://schemas.openxmlformats.org/officeDocument/2006/customXml" ds:itemID="{64E1474F-B418-4007-8E22-408361695367}">
  <ds:schemaRefs/>
</ds:datastoreItem>
</file>

<file path=customXml/itemProps17.xml><?xml version="1.0" encoding="utf-8"?>
<ds:datastoreItem xmlns:ds="http://schemas.openxmlformats.org/officeDocument/2006/customXml" ds:itemID="{23AA0EEB-D496-40A8-8BBD-227BB7952EC9}">
  <ds:schemaRefs/>
</ds:datastoreItem>
</file>

<file path=customXml/itemProps18.xml><?xml version="1.0" encoding="utf-8"?>
<ds:datastoreItem xmlns:ds="http://schemas.openxmlformats.org/officeDocument/2006/customXml" ds:itemID="{2E4A03B4-56E2-4499-9AD9-08514ADAA367}">
  <ds:schemaRefs/>
</ds:datastoreItem>
</file>

<file path=customXml/itemProps19.xml><?xml version="1.0" encoding="utf-8"?>
<ds:datastoreItem xmlns:ds="http://schemas.openxmlformats.org/officeDocument/2006/customXml" ds:itemID="{D183B452-F9C6-4E0A-958F-3B49FE0A4ABC}">
  <ds:schemaRefs/>
</ds:datastoreItem>
</file>

<file path=customXml/itemProps2.xml><?xml version="1.0" encoding="utf-8"?>
<ds:datastoreItem xmlns:ds="http://schemas.openxmlformats.org/officeDocument/2006/customXml" ds:itemID="{14F7BAA6-9600-4A2E-84BB-0BAFE4C88332}">
  <ds:schemaRefs/>
</ds:datastoreItem>
</file>

<file path=customXml/itemProps20.xml><?xml version="1.0" encoding="utf-8"?>
<ds:datastoreItem xmlns:ds="http://schemas.openxmlformats.org/officeDocument/2006/customXml" ds:itemID="{3DEEAFDB-94D0-4248-B754-D71061516A51}">
  <ds:schemaRefs/>
</ds:datastoreItem>
</file>

<file path=customXml/itemProps21.xml><?xml version="1.0" encoding="utf-8"?>
<ds:datastoreItem xmlns:ds="http://schemas.openxmlformats.org/officeDocument/2006/customXml" ds:itemID="{5C83BD79-D2FD-4604-83EE-F26FC15012DF}">
  <ds:schemaRefs/>
</ds:datastoreItem>
</file>

<file path=customXml/itemProps22.xml><?xml version="1.0" encoding="utf-8"?>
<ds:datastoreItem xmlns:ds="http://schemas.openxmlformats.org/officeDocument/2006/customXml" ds:itemID="{5B467769-881E-4389-99D2-06F1E6396C0C}">
  <ds:schemaRefs/>
</ds:datastoreItem>
</file>

<file path=customXml/itemProps23.xml><?xml version="1.0" encoding="utf-8"?>
<ds:datastoreItem xmlns:ds="http://schemas.openxmlformats.org/officeDocument/2006/customXml" ds:itemID="{72200AB4-1992-4F55-A0D0-45E6BBE9848A}">
  <ds:schemaRefs/>
</ds:datastoreItem>
</file>

<file path=customXml/itemProps24.xml><?xml version="1.0" encoding="utf-8"?>
<ds:datastoreItem xmlns:ds="http://schemas.openxmlformats.org/officeDocument/2006/customXml" ds:itemID="{263AC461-C9F4-40F0-AA77-998F8E0B5C58}">
  <ds:schemaRefs/>
</ds:datastoreItem>
</file>

<file path=customXml/itemProps25.xml><?xml version="1.0" encoding="utf-8"?>
<ds:datastoreItem xmlns:ds="http://schemas.openxmlformats.org/officeDocument/2006/customXml" ds:itemID="{7689B071-96ED-4B14-BE07-FE3325C3B69B}">
  <ds:schemaRefs/>
</ds:datastoreItem>
</file>

<file path=customXml/itemProps26.xml><?xml version="1.0" encoding="utf-8"?>
<ds:datastoreItem xmlns:ds="http://schemas.openxmlformats.org/officeDocument/2006/customXml" ds:itemID="{5C1B95EF-3FC7-4C13-A2DD-11F2F95C01C5}">
  <ds:schemaRefs/>
</ds:datastoreItem>
</file>

<file path=customXml/itemProps27.xml><?xml version="1.0" encoding="utf-8"?>
<ds:datastoreItem xmlns:ds="http://schemas.openxmlformats.org/officeDocument/2006/customXml" ds:itemID="{4E6026A5-7726-481D-9FEF-4AAFA35C9EA8}">
  <ds:schemaRefs/>
</ds:datastoreItem>
</file>

<file path=customXml/itemProps28.xml><?xml version="1.0" encoding="utf-8"?>
<ds:datastoreItem xmlns:ds="http://schemas.openxmlformats.org/officeDocument/2006/customXml" ds:itemID="{75F38E19-6B52-4617-ACF4-29596B02E6A7}">
  <ds:schemaRefs/>
</ds:datastoreItem>
</file>

<file path=customXml/itemProps29.xml><?xml version="1.0" encoding="utf-8"?>
<ds:datastoreItem xmlns:ds="http://schemas.openxmlformats.org/officeDocument/2006/customXml" ds:itemID="{DE1E1ACC-9CB9-41E8-8251-2100C3AAD1FD}">
  <ds:schemaRefs/>
</ds:datastoreItem>
</file>

<file path=customXml/itemProps3.xml><?xml version="1.0" encoding="utf-8"?>
<ds:datastoreItem xmlns:ds="http://schemas.openxmlformats.org/officeDocument/2006/customXml" ds:itemID="{E22A9048-094B-4D6B-B505-3540038EE5C8}">
  <ds:schemaRefs/>
</ds:datastoreItem>
</file>

<file path=customXml/itemProps30.xml><?xml version="1.0" encoding="utf-8"?>
<ds:datastoreItem xmlns:ds="http://schemas.openxmlformats.org/officeDocument/2006/customXml" ds:itemID="{E8CD7213-62F1-4B17-BCB6-188D133D648E}">
  <ds:schemaRefs/>
</ds:datastoreItem>
</file>

<file path=customXml/itemProps31.xml><?xml version="1.0" encoding="utf-8"?>
<ds:datastoreItem xmlns:ds="http://schemas.openxmlformats.org/officeDocument/2006/customXml" ds:itemID="{4B463536-91DF-44D3-AA49-066FF2BF2377}">
  <ds:schemaRefs/>
</ds:datastoreItem>
</file>

<file path=customXml/itemProps32.xml><?xml version="1.0" encoding="utf-8"?>
<ds:datastoreItem xmlns:ds="http://schemas.openxmlformats.org/officeDocument/2006/customXml" ds:itemID="{BF5CB37F-07ED-42B0-B501-B69D20C1380A}">
  <ds:schemaRefs/>
</ds:datastoreItem>
</file>

<file path=customXml/itemProps33.xml><?xml version="1.0" encoding="utf-8"?>
<ds:datastoreItem xmlns:ds="http://schemas.openxmlformats.org/officeDocument/2006/customXml" ds:itemID="{404D120B-6531-4012-B5E4-490298516229}">
  <ds:schemaRefs/>
</ds:datastoreItem>
</file>

<file path=customXml/itemProps34.xml><?xml version="1.0" encoding="utf-8"?>
<ds:datastoreItem xmlns:ds="http://schemas.openxmlformats.org/officeDocument/2006/customXml" ds:itemID="{6BC05267-A408-4B57-8B54-11189E1B23AF}">
  <ds:schemaRefs/>
</ds:datastoreItem>
</file>

<file path=customXml/itemProps35.xml><?xml version="1.0" encoding="utf-8"?>
<ds:datastoreItem xmlns:ds="http://schemas.openxmlformats.org/officeDocument/2006/customXml" ds:itemID="{E2399161-E6AB-4F13-A139-C4F640520CBD}">
  <ds:schemaRefs/>
</ds:datastoreItem>
</file>

<file path=customXml/itemProps36.xml><?xml version="1.0" encoding="utf-8"?>
<ds:datastoreItem xmlns:ds="http://schemas.openxmlformats.org/officeDocument/2006/customXml" ds:itemID="{55E42073-97E5-43A3-894A-DC2B4EBEC659}">
  <ds:schemaRefs/>
</ds:datastoreItem>
</file>

<file path=customXml/itemProps37.xml><?xml version="1.0" encoding="utf-8"?>
<ds:datastoreItem xmlns:ds="http://schemas.openxmlformats.org/officeDocument/2006/customXml" ds:itemID="{65F9D815-8EB9-4FA6-A40F-2B608591F7ED}">
  <ds:schemaRefs/>
</ds:datastoreItem>
</file>

<file path=customXml/itemProps38.xml><?xml version="1.0" encoding="utf-8"?>
<ds:datastoreItem xmlns:ds="http://schemas.openxmlformats.org/officeDocument/2006/customXml" ds:itemID="{84387304-7C6D-4703-8D70-53B9247668C9}">
  <ds:schemaRefs/>
</ds:datastoreItem>
</file>

<file path=customXml/itemProps39.xml><?xml version="1.0" encoding="utf-8"?>
<ds:datastoreItem xmlns:ds="http://schemas.openxmlformats.org/officeDocument/2006/customXml" ds:itemID="{985FB70A-3365-4CAD-B7F8-C50EE1D7BD09}">
  <ds:schemaRefs/>
</ds:datastoreItem>
</file>

<file path=customXml/itemProps4.xml><?xml version="1.0" encoding="utf-8"?>
<ds:datastoreItem xmlns:ds="http://schemas.openxmlformats.org/officeDocument/2006/customXml" ds:itemID="{CD2D0CDD-FBE8-4750-A77D-39921265A29C}">
  <ds:schemaRefs/>
</ds:datastoreItem>
</file>

<file path=customXml/itemProps40.xml><?xml version="1.0" encoding="utf-8"?>
<ds:datastoreItem xmlns:ds="http://schemas.openxmlformats.org/officeDocument/2006/customXml" ds:itemID="{1D69D78E-180F-4A92-9830-34668CC29E6F}">
  <ds:schemaRefs/>
</ds:datastoreItem>
</file>

<file path=customXml/itemProps41.xml><?xml version="1.0" encoding="utf-8"?>
<ds:datastoreItem xmlns:ds="http://schemas.openxmlformats.org/officeDocument/2006/customXml" ds:itemID="{CFB28D19-30CC-47E6-82C3-D3BFC34581DD}">
  <ds:schemaRefs/>
</ds:datastoreItem>
</file>

<file path=customXml/itemProps42.xml><?xml version="1.0" encoding="utf-8"?>
<ds:datastoreItem xmlns:ds="http://schemas.openxmlformats.org/officeDocument/2006/customXml" ds:itemID="{26239DBD-ED4A-4648-A255-08D1F96F3182}">
  <ds:schemaRefs/>
</ds:datastoreItem>
</file>

<file path=customXml/itemProps43.xml><?xml version="1.0" encoding="utf-8"?>
<ds:datastoreItem xmlns:ds="http://schemas.openxmlformats.org/officeDocument/2006/customXml" ds:itemID="{7013969E-1334-4972-8F4D-6A487A971961}">
  <ds:schemaRefs/>
</ds:datastoreItem>
</file>

<file path=customXml/itemProps44.xml><?xml version="1.0" encoding="utf-8"?>
<ds:datastoreItem xmlns:ds="http://schemas.openxmlformats.org/officeDocument/2006/customXml" ds:itemID="{CCFE1839-A309-4134-A5A1-5231461C937E}">
  <ds:schemaRefs/>
</ds:datastoreItem>
</file>

<file path=customXml/itemProps45.xml><?xml version="1.0" encoding="utf-8"?>
<ds:datastoreItem xmlns:ds="http://schemas.openxmlformats.org/officeDocument/2006/customXml" ds:itemID="{4C56BD65-2D8E-46D3-A09C-9BC275CB85E2}">
  <ds:schemaRefs/>
</ds:datastoreItem>
</file>

<file path=customXml/itemProps46.xml><?xml version="1.0" encoding="utf-8"?>
<ds:datastoreItem xmlns:ds="http://schemas.openxmlformats.org/officeDocument/2006/customXml" ds:itemID="{95248F8F-9859-4DE9-BAB6-933726F8687F}">
  <ds:schemaRefs/>
</ds:datastoreItem>
</file>

<file path=customXml/itemProps47.xml><?xml version="1.0" encoding="utf-8"?>
<ds:datastoreItem xmlns:ds="http://schemas.openxmlformats.org/officeDocument/2006/customXml" ds:itemID="{B84CA2C5-9BD3-490F-A193-5DB22EAE13A2}">
  <ds:schemaRefs/>
</ds:datastoreItem>
</file>

<file path=customXml/itemProps48.xml><?xml version="1.0" encoding="utf-8"?>
<ds:datastoreItem xmlns:ds="http://schemas.openxmlformats.org/officeDocument/2006/customXml" ds:itemID="{4EE0313B-5570-488C-BA79-1A7FA264D44C}">
  <ds:schemaRefs/>
</ds:datastoreItem>
</file>

<file path=customXml/itemProps49.xml><?xml version="1.0" encoding="utf-8"?>
<ds:datastoreItem xmlns:ds="http://schemas.openxmlformats.org/officeDocument/2006/customXml" ds:itemID="{C3C26EA4-CA73-4880-ADF8-7D4CC9B5D106}">
  <ds:schemaRefs/>
</ds:datastoreItem>
</file>

<file path=customXml/itemProps5.xml><?xml version="1.0" encoding="utf-8"?>
<ds:datastoreItem xmlns:ds="http://schemas.openxmlformats.org/officeDocument/2006/customXml" ds:itemID="{6C64EF95-6DB4-4E7E-B91F-DC19D39F46D4}">
  <ds:schemaRefs/>
</ds:datastoreItem>
</file>

<file path=customXml/itemProps50.xml><?xml version="1.0" encoding="utf-8"?>
<ds:datastoreItem xmlns:ds="http://schemas.openxmlformats.org/officeDocument/2006/customXml" ds:itemID="{5F0F5622-CDA9-479F-A974-BA671F152B2F}">
  <ds:schemaRefs/>
</ds:datastoreItem>
</file>

<file path=customXml/itemProps51.xml><?xml version="1.0" encoding="utf-8"?>
<ds:datastoreItem xmlns:ds="http://schemas.openxmlformats.org/officeDocument/2006/customXml" ds:itemID="{6D0A0EED-73F3-4977-B0FC-FA2A7C3C7640}">
  <ds:schemaRefs/>
</ds:datastoreItem>
</file>

<file path=customXml/itemProps52.xml><?xml version="1.0" encoding="utf-8"?>
<ds:datastoreItem xmlns:ds="http://schemas.openxmlformats.org/officeDocument/2006/customXml" ds:itemID="{E8A2C9F5-1EDC-41AD-9CC5-99FC601EECEF}">
  <ds:schemaRefs/>
</ds:datastoreItem>
</file>

<file path=customXml/itemProps53.xml><?xml version="1.0" encoding="utf-8"?>
<ds:datastoreItem xmlns:ds="http://schemas.openxmlformats.org/officeDocument/2006/customXml" ds:itemID="{21AC8807-CB06-4492-A7A3-FA007F8E29F1}">
  <ds:schemaRefs/>
</ds:datastoreItem>
</file>

<file path=customXml/itemProps54.xml><?xml version="1.0" encoding="utf-8"?>
<ds:datastoreItem xmlns:ds="http://schemas.openxmlformats.org/officeDocument/2006/customXml" ds:itemID="{9363A2B2-9D00-41B6-B6F2-4B34D727498A}">
  <ds:schemaRefs/>
</ds:datastoreItem>
</file>

<file path=customXml/itemProps55.xml><?xml version="1.0" encoding="utf-8"?>
<ds:datastoreItem xmlns:ds="http://schemas.openxmlformats.org/officeDocument/2006/customXml" ds:itemID="{504E3E48-36D7-4DBA-915E-8BA4AA920CF7}">
  <ds:schemaRefs/>
</ds:datastoreItem>
</file>

<file path=customXml/itemProps56.xml><?xml version="1.0" encoding="utf-8"?>
<ds:datastoreItem xmlns:ds="http://schemas.openxmlformats.org/officeDocument/2006/customXml" ds:itemID="{A6EF4C68-B50C-49E0-88BA-88DECF2A48AD}">
  <ds:schemaRefs/>
</ds:datastoreItem>
</file>

<file path=customXml/itemProps57.xml><?xml version="1.0" encoding="utf-8"?>
<ds:datastoreItem xmlns:ds="http://schemas.openxmlformats.org/officeDocument/2006/customXml" ds:itemID="{5714A545-2066-40A7-A1B6-AD097F02851A}">
  <ds:schemaRefs/>
</ds:datastoreItem>
</file>

<file path=customXml/itemProps58.xml><?xml version="1.0" encoding="utf-8"?>
<ds:datastoreItem xmlns:ds="http://schemas.openxmlformats.org/officeDocument/2006/customXml" ds:itemID="{F3F25FDC-C99F-4B92-B173-9B3A2D8DF16C}">
  <ds:schemaRefs/>
</ds:datastoreItem>
</file>

<file path=customXml/itemProps59.xml><?xml version="1.0" encoding="utf-8"?>
<ds:datastoreItem xmlns:ds="http://schemas.openxmlformats.org/officeDocument/2006/customXml" ds:itemID="{7D1BDFAF-E86D-49F7-82EE-B144A1C55A24}">
  <ds:schemaRefs/>
</ds:datastoreItem>
</file>

<file path=customXml/itemProps6.xml><?xml version="1.0" encoding="utf-8"?>
<ds:datastoreItem xmlns:ds="http://schemas.openxmlformats.org/officeDocument/2006/customXml" ds:itemID="{152C89CD-C4AE-47A0-9AA1-B16B7D4B3EC1}">
  <ds:schemaRefs/>
</ds:datastoreItem>
</file>

<file path=customXml/itemProps60.xml><?xml version="1.0" encoding="utf-8"?>
<ds:datastoreItem xmlns:ds="http://schemas.openxmlformats.org/officeDocument/2006/customXml" ds:itemID="{6015604D-06EE-4D0D-9C7E-DCCA4539F6C4}">
  <ds:schemaRefs/>
</ds:datastoreItem>
</file>

<file path=customXml/itemProps61.xml><?xml version="1.0" encoding="utf-8"?>
<ds:datastoreItem xmlns:ds="http://schemas.openxmlformats.org/officeDocument/2006/customXml" ds:itemID="{5F3CE931-134C-4031-8484-A928BADE0932}">
  <ds:schemaRefs/>
</ds:datastoreItem>
</file>

<file path=customXml/itemProps62.xml><?xml version="1.0" encoding="utf-8"?>
<ds:datastoreItem xmlns:ds="http://schemas.openxmlformats.org/officeDocument/2006/customXml" ds:itemID="{198F6857-2C55-42F2-8EE2-E140117B4D18}">
  <ds:schemaRefs/>
</ds:datastoreItem>
</file>

<file path=customXml/itemProps63.xml><?xml version="1.0" encoding="utf-8"?>
<ds:datastoreItem xmlns:ds="http://schemas.openxmlformats.org/officeDocument/2006/customXml" ds:itemID="{1BBAC1BA-913B-4734-9444-340AC0B2854F}">
  <ds:schemaRefs/>
</ds:datastoreItem>
</file>

<file path=customXml/itemProps64.xml><?xml version="1.0" encoding="utf-8"?>
<ds:datastoreItem xmlns:ds="http://schemas.openxmlformats.org/officeDocument/2006/customXml" ds:itemID="{A3ED38CC-9366-4C5D-8B67-E172EAEE8986}">
  <ds:schemaRefs/>
</ds:datastoreItem>
</file>

<file path=customXml/itemProps65.xml><?xml version="1.0" encoding="utf-8"?>
<ds:datastoreItem xmlns:ds="http://schemas.openxmlformats.org/officeDocument/2006/customXml" ds:itemID="{35528EA4-6B1B-468A-B461-A15D9E224085}">
  <ds:schemaRefs/>
</ds:datastoreItem>
</file>

<file path=customXml/itemProps66.xml><?xml version="1.0" encoding="utf-8"?>
<ds:datastoreItem xmlns:ds="http://schemas.openxmlformats.org/officeDocument/2006/customXml" ds:itemID="{AA987489-AAB6-4085-A648-19663FBADC40}">
  <ds:schemaRefs/>
</ds:datastoreItem>
</file>

<file path=customXml/itemProps67.xml><?xml version="1.0" encoding="utf-8"?>
<ds:datastoreItem xmlns:ds="http://schemas.openxmlformats.org/officeDocument/2006/customXml" ds:itemID="{EB4376FB-EFE2-43E8-A319-EE716C41967B}">
  <ds:schemaRefs/>
</ds:datastoreItem>
</file>

<file path=customXml/itemProps68.xml><?xml version="1.0" encoding="utf-8"?>
<ds:datastoreItem xmlns:ds="http://schemas.openxmlformats.org/officeDocument/2006/customXml" ds:itemID="{A3E9733F-BA79-4F0E-B7F9-753300768E78}">
  <ds:schemaRefs/>
</ds:datastoreItem>
</file>

<file path=customXml/itemProps69.xml><?xml version="1.0" encoding="utf-8"?>
<ds:datastoreItem xmlns:ds="http://schemas.openxmlformats.org/officeDocument/2006/customXml" ds:itemID="{B441A9B5-EFFA-4F89-8FBC-AEF6F570D32F}">
  <ds:schemaRefs/>
</ds:datastoreItem>
</file>

<file path=customXml/itemProps7.xml><?xml version="1.0" encoding="utf-8"?>
<ds:datastoreItem xmlns:ds="http://schemas.openxmlformats.org/officeDocument/2006/customXml" ds:itemID="{176E80F8-9155-4318-B6C4-5A2CC720F82F}">
  <ds:schemaRefs/>
</ds:datastoreItem>
</file>

<file path=customXml/itemProps70.xml><?xml version="1.0" encoding="utf-8"?>
<ds:datastoreItem xmlns:ds="http://schemas.openxmlformats.org/officeDocument/2006/customXml" ds:itemID="{5482955C-56F5-4F59-883F-504A0E0D1E31}">
  <ds:schemaRefs/>
</ds:datastoreItem>
</file>

<file path=customXml/itemProps71.xml><?xml version="1.0" encoding="utf-8"?>
<ds:datastoreItem xmlns:ds="http://schemas.openxmlformats.org/officeDocument/2006/customXml" ds:itemID="{8BE04583-CFB0-41E4-81DF-0A55712FFD59}">
  <ds:schemaRefs/>
</ds:datastoreItem>
</file>

<file path=customXml/itemProps72.xml><?xml version="1.0" encoding="utf-8"?>
<ds:datastoreItem xmlns:ds="http://schemas.openxmlformats.org/officeDocument/2006/customXml" ds:itemID="{2B2F2038-4E83-429D-A753-F1E9E5B0C1F1}">
  <ds:schemaRefs/>
</ds:datastoreItem>
</file>

<file path=customXml/itemProps73.xml><?xml version="1.0" encoding="utf-8"?>
<ds:datastoreItem xmlns:ds="http://schemas.openxmlformats.org/officeDocument/2006/customXml" ds:itemID="{300D3023-7ACF-4107-AABE-6424371E265F}">
  <ds:schemaRefs/>
</ds:datastoreItem>
</file>

<file path=customXml/itemProps74.xml><?xml version="1.0" encoding="utf-8"?>
<ds:datastoreItem xmlns:ds="http://schemas.openxmlformats.org/officeDocument/2006/customXml" ds:itemID="{34C7EFBD-2940-483E-9F9A-6580F1399D5C}">
  <ds:schemaRefs/>
</ds:datastoreItem>
</file>

<file path=customXml/itemProps75.xml><?xml version="1.0" encoding="utf-8"?>
<ds:datastoreItem xmlns:ds="http://schemas.openxmlformats.org/officeDocument/2006/customXml" ds:itemID="{955B2F42-22A4-41E5-8336-FF9E96E3CFD1}">
  <ds:schemaRefs/>
</ds:datastoreItem>
</file>

<file path=customXml/itemProps76.xml><?xml version="1.0" encoding="utf-8"?>
<ds:datastoreItem xmlns:ds="http://schemas.openxmlformats.org/officeDocument/2006/customXml" ds:itemID="{C6E06912-EF36-4A93-A352-3BB2C3A31390}">
  <ds:schemaRefs/>
</ds:datastoreItem>
</file>

<file path=customXml/itemProps77.xml><?xml version="1.0" encoding="utf-8"?>
<ds:datastoreItem xmlns:ds="http://schemas.openxmlformats.org/officeDocument/2006/customXml" ds:itemID="{772CAF50-2720-4DB1-8454-3CA3D745CF6A}">
  <ds:schemaRefs/>
</ds:datastoreItem>
</file>

<file path=customXml/itemProps78.xml><?xml version="1.0" encoding="utf-8"?>
<ds:datastoreItem xmlns:ds="http://schemas.openxmlformats.org/officeDocument/2006/customXml" ds:itemID="{A4D14B53-47C2-49DA-9CE0-624A3E5E08FC}">
  <ds:schemaRefs/>
</ds:datastoreItem>
</file>

<file path=customXml/itemProps79.xml><?xml version="1.0" encoding="utf-8"?>
<ds:datastoreItem xmlns:ds="http://schemas.openxmlformats.org/officeDocument/2006/customXml" ds:itemID="{020B7F0D-C84A-46BD-A8C9-0B1E3D08293F}">
  <ds:schemaRefs/>
</ds:datastoreItem>
</file>

<file path=customXml/itemProps8.xml><?xml version="1.0" encoding="utf-8"?>
<ds:datastoreItem xmlns:ds="http://schemas.openxmlformats.org/officeDocument/2006/customXml" ds:itemID="{EF0286BD-09C3-42E9-83DA-29ECB1612A22}">
  <ds:schemaRefs/>
</ds:datastoreItem>
</file>

<file path=customXml/itemProps80.xml><?xml version="1.0" encoding="utf-8"?>
<ds:datastoreItem xmlns:ds="http://schemas.openxmlformats.org/officeDocument/2006/customXml" ds:itemID="{DEB0785F-BE4A-4B5B-8F7C-6222A8D004A8}">
  <ds:schemaRefs/>
</ds:datastoreItem>
</file>

<file path=customXml/itemProps81.xml><?xml version="1.0" encoding="utf-8"?>
<ds:datastoreItem xmlns:ds="http://schemas.openxmlformats.org/officeDocument/2006/customXml" ds:itemID="{25A4D836-DA90-46E2-8E22-696CAEE71B9E}">
  <ds:schemaRefs/>
</ds:datastoreItem>
</file>

<file path=customXml/itemProps82.xml><?xml version="1.0" encoding="utf-8"?>
<ds:datastoreItem xmlns:ds="http://schemas.openxmlformats.org/officeDocument/2006/customXml" ds:itemID="{42DAEB50-1B50-4078-A779-EC6AB8842F28}">
  <ds:schemaRefs/>
</ds:datastoreItem>
</file>

<file path=customXml/itemProps83.xml><?xml version="1.0" encoding="utf-8"?>
<ds:datastoreItem xmlns:ds="http://schemas.openxmlformats.org/officeDocument/2006/customXml" ds:itemID="{6498D19C-9747-47CC-B276-91F915EC9E58}">
  <ds:schemaRefs/>
</ds:datastoreItem>
</file>

<file path=customXml/itemProps84.xml><?xml version="1.0" encoding="utf-8"?>
<ds:datastoreItem xmlns:ds="http://schemas.openxmlformats.org/officeDocument/2006/customXml" ds:itemID="{7DD7C383-EE46-45C7-B95A-6EAA6A46A5F2}">
  <ds:schemaRefs/>
</ds:datastoreItem>
</file>

<file path=customXml/itemProps85.xml><?xml version="1.0" encoding="utf-8"?>
<ds:datastoreItem xmlns:ds="http://schemas.openxmlformats.org/officeDocument/2006/customXml" ds:itemID="{B7920B69-C51C-4EA7-8494-002761476321}">
  <ds:schemaRefs/>
</ds:datastoreItem>
</file>

<file path=customXml/itemProps86.xml><?xml version="1.0" encoding="utf-8"?>
<ds:datastoreItem xmlns:ds="http://schemas.openxmlformats.org/officeDocument/2006/customXml" ds:itemID="{A85D4760-F424-4A96-A085-EEC2D7091605}">
  <ds:schemaRefs/>
</ds:datastoreItem>
</file>

<file path=customXml/itemProps87.xml><?xml version="1.0" encoding="utf-8"?>
<ds:datastoreItem xmlns:ds="http://schemas.openxmlformats.org/officeDocument/2006/customXml" ds:itemID="{19F30F15-8ED8-4D18-BB61-CF42E399A0D9}">
  <ds:schemaRefs/>
</ds:datastoreItem>
</file>

<file path=customXml/itemProps88.xml><?xml version="1.0" encoding="utf-8"?>
<ds:datastoreItem xmlns:ds="http://schemas.openxmlformats.org/officeDocument/2006/customXml" ds:itemID="{C4C2EC53-C4E3-40E2-92A0-FE06719B4FEE}">
  <ds:schemaRefs/>
</ds:datastoreItem>
</file>

<file path=customXml/itemProps89.xml><?xml version="1.0" encoding="utf-8"?>
<ds:datastoreItem xmlns:ds="http://schemas.openxmlformats.org/officeDocument/2006/customXml" ds:itemID="{B20215F5-4147-44DF-A39D-3AA3D559192A}">
  <ds:schemaRefs/>
</ds:datastoreItem>
</file>

<file path=customXml/itemProps9.xml><?xml version="1.0" encoding="utf-8"?>
<ds:datastoreItem xmlns:ds="http://schemas.openxmlformats.org/officeDocument/2006/customXml" ds:itemID="{D2B5AED6-8D15-4F44-B5CA-DF7B4C97E056}">
  <ds:schemaRefs/>
</ds:datastoreItem>
</file>

<file path=customXml/itemProps90.xml><?xml version="1.0" encoding="utf-8"?>
<ds:datastoreItem xmlns:ds="http://schemas.openxmlformats.org/officeDocument/2006/customXml" ds:itemID="{2D300FA8-6B4B-4831-973A-2D9B6553C002}">
  <ds:schemaRefs/>
</ds:datastoreItem>
</file>

<file path=customXml/itemProps91.xml><?xml version="1.0" encoding="utf-8"?>
<ds:datastoreItem xmlns:ds="http://schemas.openxmlformats.org/officeDocument/2006/customXml" ds:itemID="{E2477CB1-F564-4765-8500-A21FB159C17E}">
  <ds:schemaRefs/>
</ds:datastoreItem>
</file>

<file path=customXml/itemProps92.xml><?xml version="1.0" encoding="utf-8"?>
<ds:datastoreItem xmlns:ds="http://schemas.openxmlformats.org/officeDocument/2006/customXml" ds:itemID="{D885BD5B-192B-4BC6-9C2E-BAA9F8DD18A4}">
  <ds:schemaRefs/>
</ds:datastoreItem>
</file>

<file path=customXml/itemProps93.xml><?xml version="1.0" encoding="utf-8"?>
<ds:datastoreItem xmlns:ds="http://schemas.openxmlformats.org/officeDocument/2006/customXml" ds:itemID="{D0D589AD-9F29-46DE-8F5B-A95FCFA03698}">
  <ds:schemaRefs/>
</ds:datastoreItem>
</file>

<file path=customXml/itemProps94.xml><?xml version="1.0" encoding="utf-8"?>
<ds:datastoreItem xmlns:ds="http://schemas.openxmlformats.org/officeDocument/2006/customXml" ds:itemID="{6E5862AC-A92B-4FE8-AA37-655B33036C3D}">
  <ds:schemaRefs/>
</ds:datastoreItem>
</file>

<file path=customXml/itemProps95.xml><?xml version="1.0" encoding="utf-8"?>
<ds:datastoreItem xmlns:ds="http://schemas.openxmlformats.org/officeDocument/2006/customXml" ds:itemID="{9948630C-08E9-4303-8365-112A156482B6}">
  <ds:schemaRefs/>
</ds:datastoreItem>
</file>

<file path=customXml/itemProps96.xml><?xml version="1.0" encoding="utf-8"?>
<ds:datastoreItem xmlns:ds="http://schemas.openxmlformats.org/officeDocument/2006/customXml" ds:itemID="{29A59F6D-1FCF-4291-B2EA-04135A9F747D}">
  <ds:schemaRefs/>
</ds:datastoreItem>
</file>

<file path=customXml/itemProps97.xml><?xml version="1.0" encoding="utf-8"?>
<ds:datastoreItem xmlns:ds="http://schemas.openxmlformats.org/officeDocument/2006/customXml" ds:itemID="{0813FBA5-D59B-42AC-9FC9-3D855DF02201}">
  <ds:schemaRefs/>
</ds:datastoreItem>
</file>

<file path=customXml/itemProps98.xml><?xml version="1.0" encoding="utf-8"?>
<ds:datastoreItem xmlns:ds="http://schemas.openxmlformats.org/officeDocument/2006/customXml" ds:itemID="{6814A589-FC94-4BCB-B510-649F559BD65F}">
  <ds:schemaRefs/>
</ds:datastoreItem>
</file>

<file path=customXml/itemProps99.xml><?xml version="1.0" encoding="utf-8"?>
<ds:datastoreItem xmlns:ds="http://schemas.openxmlformats.org/officeDocument/2006/customXml" ds:itemID="{BD89462D-61D8-48D4-8AD2-E0399C603B6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53A物理讲、练模版</Template>
  <TotalTime>530</TotalTime>
  <Words>8557</Words>
  <Application>Microsoft Office PowerPoint</Application>
  <PresentationFormat>自定义</PresentationFormat>
  <Paragraphs>503</Paragraphs>
  <Slides>66</Slides>
  <Notes>56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66</vt:i4>
      </vt:variant>
    </vt:vector>
  </HeadingPairs>
  <TitlesOfParts>
    <vt:vector size="85" baseType="lpstr">
      <vt:lpstr>NEU-BZ</vt:lpstr>
      <vt:lpstr>等线</vt:lpstr>
      <vt:lpstr>仿宋</vt:lpstr>
      <vt:lpstr>黑体</vt:lpstr>
      <vt:lpstr>华文隶书</vt:lpstr>
      <vt:lpstr>华文细黑</vt:lpstr>
      <vt:lpstr>楷体</vt:lpstr>
      <vt:lpstr>宋体</vt:lpstr>
      <vt:lpstr>微软雅黑</vt:lpstr>
      <vt:lpstr>Arial</vt:lpstr>
      <vt:lpstr>Arial Narrow</vt:lpstr>
      <vt:lpstr>Calibri</vt:lpstr>
      <vt:lpstr>Cambria</vt:lpstr>
      <vt:lpstr>Times New Roman</vt:lpstr>
      <vt:lpstr>自定义设计方案</vt:lpstr>
      <vt:lpstr>返回目录</vt:lpstr>
      <vt:lpstr>2_Office 主题​​</vt:lpstr>
      <vt:lpstr>Equation</vt:lpstr>
      <vt:lpstr>MathType 7.0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dc:creator>CHEN Sir</dc:creator>
  <cp:lastModifiedBy>iphone God</cp:lastModifiedBy>
  <cp:revision>208</cp:revision>
  <dcterms:created xsi:type="dcterms:W3CDTF">2025-01-16T06:30:00Z</dcterms:created>
  <dcterms:modified xsi:type="dcterms:W3CDTF">2025-09-27T05:31:09Z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AC5F351EAF2D4E748FE89E4539A14A33_12</vt:lpwstr>
  </property>
  <property fmtid="{D5CDD505-2E9C-101B-9397-08002B2CF9AE}" pid="3" name="KSOProductBuildVer">
    <vt:lpwstr>2052-12.1.0.19770</vt:lpwstr>
  </property>
</Properties>
</file>